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597" r:id="rId4"/>
    <p:sldId id="259" r:id="rId5"/>
    <p:sldId id="260" r:id="rId6"/>
    <p:sldId id="261" r:id="rId7"/>
    <p:sldId id="262" r:id="rId8"/>
    <p:sldId id="297" r:id="rId9"/>
    <p:sldId id="586" r:id="rId10"/>
    <p:sldId id="598" r:id="rId11"/>
    <p:sldId id="599" r:id="rId12"/>
    <p:sldId id="600" r:id="rId13"/>
    <p:sldId id="610" r:id="rId14"/>
    <p:sldId id="534" r:id="rId15"/>
    <p:sldId id="601" r:id="rId16"/>
    <p:sldId id="602" r:id="rId17"/>
    <p:sldId id="603" r:id="rId18"/>
    <p:sldId id="604" r:id="rId19"/>
    <p:sldId id="589" r:id="rId20"/>
    <p:sldId id="609" r:id="rId21"/>
    <p:sldId id="578" r:id="rId22"/>
    <p:sldId id="606" r:id="rId23"/>
    <p:sldId id="607" r:id="rId24"/>
    <p:sldId id="608" r:id="rId25"/>
    <p:sldId id="565"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418"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5/10/2022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8674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10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07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ktober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542"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1668959"/>
            <a:ext cx="9144000" cy="769441"/>
          </a:xfrm>
          <a:prstGeom prst="rect">
            <a:avLst/>
          </a:prstGeom>
          <a:noFill/>
        </p:spPr>
        <p:txBody>
          <a:bodyPr wrap="square" lIns="91440" tIns="45720" rIns="91440" bIns="45720">
            <a:spAutoFit/>
          </a:bodyPr>
          <a:lstStyle/>
          <a:p>
            <a:pPr algn="ct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Jabatan</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H</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al </a:t>
            </a: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a:t>
            </a:r>
            <a:r>
              <a:rPr lang="en-US" sz="4400" b="1" dirty="0" err="1"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hwal</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gama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T</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erengganu</a:t>
            </a:r>
            <a:endPar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endParaRPr>
          </a:p>
        </p:txBody>
      </p:sp>
      <p:sp>
        <p:nvSpPr>
          <p:cNvPr id="9" name="Rectangle 5"/>
          <p:cNvSpPr txBox="1">
            <a:spLocks noChangeArrowheads="1"/>
          </p:cNvSpPr>
          <p:nvPr/>
        </p:nvSpPr>
        <p:spPr>
          <a:xfrm>
            <a:off x="2590800" y="2442210"/>
            <a:ext cx="4038600" cy="685800"/>
          </a:xfrm>
          <a:prstGeom prst="rect">
            <a:avLst/>
          </a:prstGeom>
          <a:solidFill>
            <a:schemeClr val="bg1">
              <a:lumMod val="95000"/>
              <a:alpha val="33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KHUTBAH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MULTIMEDIA </a:t>
            </a:r>
          </a:p>
          <a:p>
            <a:pPr marL="0" indent="0" algn="ctr">
              <a:buNone/>
            </a:pP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Siri</a:t>
            </a:r>
            <a:r>
              <a:rPr lang="ms-MY"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 </a:t>
            </a: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40 / 2022</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endParaRPr>
          </a:p>
        </p:txBody>
      </p:sp>
      <p:sp>
        <p:nvSpPr>
          <p:cNvPr id="2" name="Rectangle 1"/>
          <p:cNvSpPr/>
          <p:nvPr/>
        </p:nvSpPr>
        <p:spPr>
          <a:xfrm>
            <a:off x="76200" y="4315361"/>
            <a:ext cx="8915400" cy="1323439"/>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 JULIAN" pitchFamily="2" charset="0"/>
              </a:rPr>
              <a:t>KELAHIRAN NABI SAW </a:t>
            </a:r>
            <a:endParaRPr lang="fi-FI"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 JULIAN" pitchFamily="2" charset="0"/>
            </a:endParaRPr>
          </a:p>
          <a:p>
            <a:pPr algn="ctr"/>
            <a:r>
              <a:rPr lang="fi-FI"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 JULIAN" pitchFamily="2" charset="0"/>
              </a:rPr>
              <a:t>PEMBAWA </a:t>
            </a:r>
            <a:r>
              <a:rPr lang="fi-FI"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 JULIAN" pitchFamily="2" charset="0"/>
              </a:rPr>
              <a:t>HIDAYAH DAN RAHMAT</a:t>
            </a:r>
            <a:endParaRPr lang="fi-FI"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endParaRPr>
          </a:p>
        </p:txBody>
      </p:sp>
    </p:spTree>
    <p:extLst>
      <p:ext uri="{BB962C8B-B14F-4D97-AF65-F5344CB8AC3E}">
        <p14:creationId xmlns:p14="http://schemas.microsoft.com/office/powerpoint/2010/main" val="332365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sp>
        <p:nvSpPr>
          <p:cNvPr id="13" name="Rounded Rectangle 12"/>
          <p:cNvSpPr/>
          <p:nvPr/>
        </p:nvSpPr>
        <p:spPr>
          <a:xfrm>
            <a:off x="533400" y="381000"/>
            <a:ext cx="448056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3200" b="1" dirty="0" smtClean="0">
                <a:ln w="1905"/>
                <a:solidFill>
                  <a:srgbClr val="FF0000"/>
                </a:solidFill>
                <a:effectLst>
                  <a:innerShdw blurRad="69850" dist="43180" dir="5400000">
                    <a:srgbClr val="000000">
                      <a:alpha val="65000"/>
                    </a:srgbClr>
                  </a:innerShdw>
                </a:effectLst>
              </a:rPr>
              <a:t>Akhlak</a:t>
            </a:r>
            <a:endParaRPr lang="en-US" sz="3200" b="1" dirty="0" smtClean="0">
              <a:ln w="1905"/>
              <a:solidFill>
                <a:srgbClr val="FF0000"/>
              </a:solidFill>
              <a:effectLst>
                <a:innerShdw blurRad="69850" dist="43180" dir="5400000">
                  <a:srgbClr val="000000">
                    <a:alpha val="65000"/>
                  </a:srgbClr>
                </a:innerShdw>
              </a:effectLst>
            </a:endParaRPr>
          </a:p>
        </p:txBody>
      </p:sp>
      <p:sp>
        <p:nvSpPr>
          <p:cNvPr id="15" name="Rounded Rectangle 14"/>
          <p:cNvSpPr/>
          <p:nvPr/>
        </p:nvSpPr>
        <p:spPr>
          <a:xfrm>
            <a:off x="304800" y="1600200"/>
            <a:ext cx="8366760" cy="1524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300" b="1" dirty="0" smtClean="0">
                <a:ln w="1905"/>
                <a:solidFill>
                  <a:srgbClr val="002060"/>
                </a:solidFill>
                <a:effectLst>
                  <a:innerShdw blurRad="69850" dist="43180" dir="5400000">
                    <a:srgbClr val="000000">
                      <a:alpha val="65000"/>
                    </a:srgbClr>
                  </a:innerShdw>
                </a:effectLst>
              </a:rPr>
              <a:t>Ditunjukkan </a:t>
            </a:r>
            <a:r>
              <a:rPr lang="sv-SE" sz="2300" b="1" dirty="0">
                <a:ln w="1905"/>
                <a:solidFill>
                  <a:srgbClr val="002060"/>
                </a:solidFill>
                <a:effectLst>
                  <a:innerShdw blurRad="69850" dist="43180" dir="5400000">
                    <a:srgbClr val="000000">
                      <a:alpha val="65000"/>
                    </a:srgbClr>
                  </a:innerShdw>
                </a:effectLst>
              </a:rPr>
              <a:t>melalui kehidupan seharian dan nasihat yang berkesan sehingga keindahan akhlak </a:t>
            </a:r>
            <a:r>
              <a:rPr lang="sv-SE" sz="2300" b="1" dirty="0">
                <a:ln w="1905"/>
                <a:solidFill>
                  <a:srgbClr val="002060"/>
                </a:solidFill>
                <a:effectLst>
                  <a:innerShdw blurRad="69850" dist="43180" dir="5400000">
                    <a:srgbClr val="000000">
                      <a:alpha val="65000"/>
                    </a:srgbClr>
                  </a:innerShdw>
                </a:effectLst>
              </a:rPr>
              <a:t>N</a:t>
            </a:r>
            <a:r>
              <a:rPr lang="sv-SE" sz="2300" b="1" dirty="0" smtClean="0">
                <a:ln w="1905"/>
                <a:solidFill>
                  <a:srgbClr val="002060"/>
                </a:solidFill>
                <a:effectLst>
                  <a:innerShdw blurRad="69850" dist="43180" dir="5400000">
                    <a:srgbClr val="000000">
                      <a:alpha val="65000"/>
                    </a:srgbClr>
                  </a:innerShdw>
                </a:effectLst>
              </a:rPr>
              <a:t>abi </a:t>
            </a:r>
            <a:r>
              <a:rPr lang="sv-SE" sz="2300" b="1" dirty="0">
                <a:ln w="1905"/>
                <a:solidFill>
                  <a:srgbClr val="002060"/>
                </a:solidFill>
                <a:effectLst>
                  <a:innerShdw blurRad="69850" dist="43180" dir="5400000">
                    <a:srgbClr val="000000">
                      <a:alpha val="65000"/>
                    </a:srgbClr>
                  </a:innerShdw>
                </a:effectLst>
              </a:rPr>
              <a:t>Muhammad SAW berjaya menarik ramai manusia yang selama ini tenggelam dalam arus kerakusan hawa nafsu kepada adab Islam yang murni</a:t>
            </a:r>
            <a:endParaRPr lang="en-US" sz="2300" b="1" dirty="0" smtClean="0">
              <a:ln w="1905"/>
              <a:solidFill>
                <a:srgbClr val="002060"/>
              </a:solidFill>
              <a:effectLst>
                <a:innerShdw blurRad="69850" dist="43180" dir="5400000">
                  <a:srgbClr val="000000">
                    <a:alpha val="65000"/>
                  </a:srgbClr>
                </a:innerShdw>
              </a:effectLst>
            </a:endParaRPr>
          </a:p>
        </p:txBody>
      </p:sp>
      <p:sp>
        <p:nvSpPr>
          <p:cNvPr id="5" name="Bent Arrow 4"/>
          <p:cNvSpPr/>
          <p:nvPr/>
        </p:nvSpPr>
        <p:spPr>
          <a:xfrm rot="5400000">
            <a:off x="5144453" y="435294"/>
            <a:ext cx="1034416" cy="129540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9" name="Rounded Rectangle 8"/>
          <p:cNvSpPr/>
          <p:nvPr/>
        </p:nvSpPr>
        <p:spPr>
          <a:xfrm>
            <a:off x="369570" y="3429000"/>
            <a:ext cx="8305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Baginda SAW telah menunjukkan satu kualiti tertinggi dalam kepimpinan dan contoh tauladan</a:t>
            </a:r>
            <a:endParaRPr lang="en-US" sz="2400" b="1" dirty="0" smtClean="0">
              <a:ln w="1905"/>
              <a:solidFill>
                <a:srgbClr val="002060"/>
              </a:solidFill>
              <a:effectLst>
                <a:innerShdw blurRad="69850" dist="43180" dir="5400000">
                  <a:srgbClr val="000000">
                    <a:alpha val="65000"/>
                  </a:srgbClr>
                </a:innerShdw>
              </a:effectLst>
            </a:endParaRPr>
          </a:p>
        </p:txBody>
      </p:sp>
      <p:sp>
        <p:nvSpPr>
          <p:cNvPr id="7" name="Rounded Rectangle 6"/>
          <p:cNvSpPr/>
          <p:nvPr/>
        </p:nvSpPr>
        <p:spPr>
          <a:xfrm>
            <a:off x="914400" y="4953000"/>
            <a:ext cx="7239000" cy="1676400"/>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Sesungguhnya kejayaan sesuatu kepimpinan dalam keluarga, masyarakat, negeri dan mahupun negara bergantung kepada sejauh mana kita mencontohi tauladan dan gaya kepimpinan Nabi Muhammad SAW</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8138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501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3" name="Curved Right Arrow 12"/>
          <p:cNvSpPr/>
          <p:nvPr/>
        </p:nvSpPr>
        <p:spPr>
          <a:xfrm>
            <a:off x="533400" y="1039541"/>
            <a:ext cx="2057400" cy="2922859"/>
          </a:xfrm>
          <a:prstGeom prst="curvedRightArrow">
            <a:avLst>
              <a:gd name="adj1" fmla="val 13271"/>
              <a:gd name="adj2" fmla="val 40110"/>
              <a:gd name="adj3" fmla="val 21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3733800" y="381000"/>
            <a:ext cx="4953000" cy="19812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Terlalu </a:t>
            </a:r>
            <a:r>
              <a:rPr lang="sv-SE" sz="2800" b="1" dirty="0">
                <a:ln w="1905"/>
                <a:solidFill>
                  <a:srgbClr val="002060"/>
                </a:solidFill>
                <a:effectLst>
                  <a:innerShdw blurRad="69850" dist="43180" dir="5400000">
                    <a:srgbClr val="000000">
                      <a:alpha val="65000"/>
                    </a:srgbClr>
                  </a:innerShdw>
                </a:effectLst>
              </a:rPr>
              <a:t>mengkagumi keperibadian Nabi SAW sehingga mereka mencontohi Nabi SAW dalam semua </a:t>
            </a:r>
            <a:r>
              <a:rPr lang="sv-SE" sz="2800" b="1" dirty="0" smtClean="0">
                <a:ln w="1905"/>
                <a:solidFill>
                  <a:srgbClr val="002060"/>
                </a:solidFill>
                <a:effectLst>
                  <a:innerShdw blurRad="69850" dist="43180" dir="5400000">
                    <a:srgbClr val="000000">
                      <a:alpha val="65000"/>
                    </a:srgbClr>
                  </a:innerShdw>
                </a:effectLst>
              </a:rPr>
              <a:t>hal</a:t>
            </a:r>
            <a:endParaRPr lang="sv-SE" sz="2800" b="1" dirty="0">
              <a:ln w="1905"/>
              <a:solidFill>
                <a:srgbClr val="002060"/>
              </a:solidFill>
              <a:effectLst>
                <a:innerShdw blurRad="69850" dist="43180" dir="5400000">
                  <a:srgbClr val="000000">
                    <a:alpha val="65000"/>
                  </a:srgbClr>
                </a:innerShdw>
              </a:effectLst>
            </a:endParaRPr>
          </a:p>
        </p:txBody>
      </p:sp>
      <p:sp>
        <p:nvSpPr>
          <p:cNvPr id="3" name="Curved Right Arrow 2"/>
          <p:cNvSpPr/>
          <p:nvPr/>
        </p:nvSpPr>
        <p:spPr>
          <a:xfrm rot="923377">
            <a:off x="475414" y="1081346"/>
            <a:ext cx="1145383" cy="4020351"/>
          </a:xfrm>
          <a:prstGeom prst="curvedRightArrow">
            <a:avLst>
              <a:gd name="adj1" fmla="val 2456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ight Arrow Callout 1"/>
          <p:cNvSpPr/>
          <p:nvPr/>
        </p:nvSpPr>
        <p:spPr>
          <a:xfrm>
            <a:off x="804968" y="609600"/>
            <a:ext cx="2700232" cy="1066800"/>
          </a:xfrm>
          <a:prstGeom prst="rightArrowCallout">
            <a:avLst>
              <a:gd name="adj1" fmla="val 27623"/>
              <a:gd name="adj2" fmla="val 23688"/>
              <a:gd name="adj3" fmla="val 53846"/>
              <a:gd name="adj4" fmla="val 71180"/>
            </a:avLst>
          </a:prstGeom>
          <a:ln w="6032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s-MY" sz="3200" b="1" dirty="0" smtClean="0"/>
              <a:t>Generasi Terdahulu</a:t>
            </a:r>
            <a:endParaRPr lang="ms-MY" sz="3200" b="1" dirty="0"/>
          </a:p>
        </p:txBody>
      </p:sp>
      <p:sp>
        <p:nvSpPr>
          <p:cNvPr id="8" name="Rounded Rectangle 7"/>
          <p:cNvSpPr/>
          <p:nvPr/>
        </p:nvSpPr>
        <p:spPr>
          <a:xfrm>
            <a:off x="1240684" y="4876800"/>
            <a:ext cx="6226916" cy="13716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Mempertahankan </a:t>
            </a:r>
            <a:r>
              <a:rPr lang="sv-SE" sz="2800" b="1" dirty="0">
                <a:ln w="1905"/>
                <a:solidFill>
                  <a:srgbClr val="002060"/>
                </a:solidFill>
                <a:effectLst>
                  <a:innerShdw blurRad="69850" dist="43180" dir="5400000">
                    <a:srgbClr val="000000">
                      <a:alpha val="65000"/>
                    </a:srgbClr>
                  </a:innerShdw>
                </a:effectLst>
              </a:rPr>
              <a:t>Nabi Muhammad SAW  lebih dari keluarga terdekat dan harta benda tersayang</a:t>
            </a:r>
          </a:p>
        </p:txBody>
      </p:sp>
      <p:sp>
        <p:nvSpPr>
          <p:cNvPr id="14" name="Rounded Rectangle 13"/>
          <p:cNvSpPr/>
          <p:nvPr/>
        </p:nvSpPr>
        <p:spPr>
          <a:xfrm>
            <a:off x="2667000" y="3124200"/>
            <a:ext cx="4648200" cy="1123559"/>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Mematuhi </a:t>
            </a:r>
            <a:r>
              <a:rPr lang="sv-SE" sz="2800" b="1" dirty="0">
                <a:ln w="1905"/>
                <a:solidFill>
                  <a:srgbClr val="002060"/>
                </a:solidFill>
                <a:effectLst>
                  <a:innerShdw blurRad="69850" dist="43180" dir="5400000">
                    <a:srgbClr val="000000">
                      <a:alpha val="65000"/>
                    </a:srgbClr>
                  </a:innerShdw>
                </a:effectLst>
              </a:rPr>
              <a:t>Nabi SAW dalam semua situasi</a:t>
            </a:r>
          </a:p>
        </p:txBody>
      </p:sp>
    </p:spTree>
    <p:extLst>
      <p:ext uri="{BB962C8B-B14F-4D97-AF65-F5344CB8AC3E}">
        <p14:creationId xmlns:p14="http://schemas.microsoft.com/office/powerpoint/2010/main" val="28177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8" name="Round Same Side Corner Rectangle 7"/>
          <p:cNvSpPr/>
          <p:nvPr/>
        </p:nvSpPr>
        <p:spPr>
          <a:xfrm>
            <a:off x="190500" y="151223"/>
            <a:ext cx="8763000" cy="763177"/>
          </a:xfrm>
          <a:prstGeom prst="round2SameRect">
            <a:avLst>
              <a:gd name="adj1" fmla="val 50000"/>
              <a:gd name="adj2" fmla="val 50000"/>
            </a:avLst>
          </a:prstGeom>
          <a:solidFill>
            <a:schemeClr val="accent2">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Sabda Nabi Muhammad SAW</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ectangle 6"/>
          <p:cNvSpPr/>
          <p:nvPr/>
        </p:nvSpPr>
        <p:spPr>
          <a:xfrm>
            <a:off x="457200" y="3581400"/>
            <a:ext cx="8305800" cy="2062103"/>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solidFill>
                  <a:schemeClr val="accent3">
                    <a:lumMod val="50000"/>
                  </a:schemeClr>
                </a:solidFill>
                <a:effectLst>
                  <a:innerShdw blurRad="69850" dist="43180" dir="5400000">
                    <a:srgbClr val="000000">
                      <a:alpha val="65000"/>
                    </a:srgbClr>
                  </a:innerShdw>
                </a:effectLst>
              </a:rPr>
              <a:t> : </a:t>
            </a:r>
            <a:r>
              <a:rPr lang="en-US" sz="3200" b="1" dirty="0">
                <a:ln w="1905"/>
                <a:solidFill>
                  <a:srgbClr val="FF0000"/>
                </a:solidFill>
                <a:effectLst>
                  <a:innerShdw blurRad="69850" dist="43180" dir="5400000">
                    <a:srgbClr val="000000">
                      <a:alpha val="65000"/>
                    </a:srgbClr>
                  </a:innerShdw>
                </a:effectLst>
              </a:rPr>
              <a:t>Demi </a:t>
            </a:r>
            <a:r>
              <a:rPr lang="en-US" sz="3200" b="1" dirty="0" err="1">
                <a:ln w="1905"/>
                <a:solidFill>
                  <a:srgbClr val="FF0000"/>
                </a:solidFill>
                <a:effectLst>
                  <a:innerShdw blurRad="69850" dist="43180" dir="5400000">
                    <a:srgbClr val="000000">
                      <a:alpha val="65000"/>
                    </a:srgbClr>
                  </a:innerShdw>
                </a:effectLst>
              </a:rPr>
              <a:t>Tuhan</a:t>
            </a:r>
            <a:r>
              <a:rPr lang="en-US" sz="3200" b="1" dirty="0">
                <a:ln w="1905"/>
                <a:solidFill>
                  <a:srgbClr val="FF0000"/>
                </a:solidFill>
                <a:effectLst>
                  <a:innerShdw blurRad="69850" dist="43180" dir="5400000">
                    <a:srgbClr val="000000">
                      <a:alpha val="65000"/>
                    </a:srgbClr>
                  </a:innerShdw>
                </a:effectLst>
              </a:rPr>
              <a:t> yang </a:t>
            </a:r>
            <a:r>
              <a:rPr lang="en-US" sz="3200" b="1" dirty="0" err="1">
                <a:ln w="1905"/>
                <a:solidFill>
                  <a:srgbClr val="FF0000"/>
                </a:solidFill>
                <a:effectLst>
                  <a:innerShdw blurRad="69850" dist="43180" dir="5400000">
                    <a:srgbClr val="000000">
                      <a:alpha val="65000"/>
                    </a:srgbClr>
                  </a:innerShdw>
                </a:effectLst>
              </a:rPr>
              <a:t>jiwaku</a:t>
            </a:r>
            <a:r>
              <a:rPr lang="en-US" sz="3200" b="1" dirty="0">
                <a:ln w="1905"/>
                <a:solidFill>
                  <a:srgbClr val="FF0000"/>
                </a:solidFill>
                <a:effectLst>
                  <a:innerShdw blurRad="69850" dist="43180" dir="5400000">
                    <a:srgbClr val="000000">
                      <a:alpha val="65000"/>
                    </a:srgbClr>
                  </a:innerShdw>
                </a:effectLst>
              </a:rPr>
              <a:t> di </a:t>
            </a:r>
            <a:r>
              <a:rPr lang="en-US" sz="3200" b="1" dirty="0" err="1">
                <a:ln w="1905"/>
                <a:solidFill>
                  <a:srgbClr val="FF0000"/>
                </a:solidFill>
                <a:effectLst>
                  <a:innerShdw blurRad="69850" dist="43180" dir="5400000">
                    <a:srgbClr val="000000">
                      <a:alpha val="65000"/>
                    </a:srgbClr>
                  </a:innerShdw>
                </a:effectLst>
              </a:rPr>
              <a:t>tanganNya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Tidak</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sempurna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iman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seseorang</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kamu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sehingga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aku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lebih</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dikasihinya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daripada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anaknya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bapanya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sendiri</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sekalian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manusia</a:t>
            </a:r>
            <a:r>
              <a:rPr lang="en-US" sz="3200" b="1" dirty="0">
                <a:ln w="1905"/>
                <a:solidFill>
                  <a:srgbClr val="FF0000"/>
                </a:solidFill>
                <a:effectLst>
                  <a:innerShdw blurRad="69850" dist="43180" dir="5400000">
                    <a:srgbClr val="000000">
                      <a:alpha val="65000"/>
                    </a:srgbClr>
                  </a:innerShdw>
                </a:effectLst>
              </a:rPr>
              <a:t>.</a:t>
            </a:r>
          </a:p>
        </p:txBody>
      </p:sp>
      <p:sp>
        <p:nvSpPr>
          <p:cNvPr id="2" name="Rectangle 1"/>
          <p:cNvSpPr/>
          <p:nvPr/>
        </p:nvSpPr>
        <p:spPr>
          <a:xfrm>
            <a:off x="381000" y="1272975"/>
            <a:ext cx="8458200" cy="2003625"/>
          </a:xfrm>
          <a:prstGeom prst="rect">
            <a:avLst/>
          </a:prstGeom>
        </p:spPr>
        <p:txBody>
          <a:bodyPr wrap="square">
            <a:spAutoFit/>
          </a:bodyPr>
          <a:lstStyle/>
          <a:p>
            <a:pPr algn="ctr" rtl="1">
              <a:lnSpc>
                <a:spcPct val="115000"/>
              </a:lnSpc>
              <a:spcAft>
                <a:spcPts val="1000"/>
              </a:spcAft>
            </a:pPr>
            <a:r>
              <a:rPr lang="ar-SA" sz="5400" b="1" dirty="0">
                <a:ea typeface="Times New Roman"/>
                <a:cs typeface="Traditional Arabic"/>
              </a:rPr>
              <a:t>وَالَّذِي نَفْسِي بِيَدِهِ لاَ يُؤْمِنُ أَحَدُكُمْ حَتَّى أَكُوْنَ أَحَبَّ إِلَيْهِ مِنْ وَلِدِهِ وَوَالِدِهِ وَالنَّاسِ أَجْمَعِيْنَ</a:t>
            </a:r>
            <a:endParaRPr lang="en-US" sz="5400" dirty="0">
              <a:ea typeface="Times New Roman"/>
              <a:cs typeface="Arial"/>
            </a:endParaRPr>
          </a:p>
        </p:txBody>
      </p:sp>
      <p:sp>
        <p:nvSpPr>
          <p:cNvPr id="3" name="Rectangle 2"/>
          <p:cNvSpPr/>
          <p:nvPr/>
        </p:nvSpPr>
        <p:spPr>
          <a:xfrm>
            <a:off x="4800600" y="6172200"/>
            <a:ext cx="3962400" cy="369332"/>
          </a:xfrm>
          <a:prstGeom prst="rect">
            <a:avLst/>
          </a:prstGeom>
        </p:spPr>
        <p:txBody>
          <a:bodyPr wrap="square">
            <a:spAutoFit/>
          </a:bodyPr>
          <a:lstStyle/>
          <a:p>
            <a:r>
              <a:rPr lang="ms-MY" b="1" i="1" dirty="0"/>
              <a:t> (Hadis riwayat al Bukhari dan Muslim)</a:t>
            </a:r>
            <a:endParaRPr lang="en-US" b="1" i="1" dirty="0"/>
          </a:p>
        </p:txBody>
      </p:sp>
    </p:spTree>
    <p:extLst>
      <p:ext uri="{BB962C8B-B14F-4D97-AF65-F5344CB8AC3E}">
        <p14:creationId xmlns:p14="http://schemas.microsoft.com/office/powerpoint/2010/main" val="276384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752600" y="1905000"/>
            <a:ext cx="5867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Walaupun </a:t>
            </a:r>
            <a:r>
              <a:rPr lang="sv-SE" sz="2800" b="1" dirty="0">
                <a:ln w="1905"/>
                <a:solidFill>
                  <a:srgbClr val="002060"/>
                </a:solidFill>
                <a:effectLst>
                  <a:innerShdw blurRad="69850" dist="43180" dir="5400000">
                    <a:srgbClr val="000000">
                      <a:alpha val="65000"/>
                    </a:srgbClr>
                  </a:innerShdw>
                </a:effectLst>
              </a:rPr>
              <a:t>Baginda SAW </a:t>
            </a:r>
            <a:endParaRPr lang="sv-SE" sz="2800" b="1" dirty="0" smtClean="0">
              <a:ln w="1905"/>
              <a:solidFill>
                <a:srgbClr val="002060"/>
              </a:solidFill>
              <a:effectLst>
                <a:innerShdw blurRad="69850" dist="43180" dir="5400000">
                  <a:srgbClr val="000000">
                    <a:alpha val="65000"/>
                  </a:srgbClr>
                </a:innerShdw>
              </a:effectLst>
            </a:endParaRPr>
          </a:p>
          <a:p>
            <a:pPr algn="ctr"/>
            <a:r>
              <a:rPr lang="sv-SE" sz="2800" b="1" dirty="0" smtClean="0">
                <a:ln w="1905"/>
                <a:solidFill>
                  <a:srgbClr val="002060"/>
                </a:solidFill>
                <a:effectLst>
                  <a:innerShdw blurRad="69850" dist="43180" dir="5400000">
                    <a:srgbClr val="000000">
                      <a:alpha val="65000"/>
                    </a:srgbClr>
                  </a:innerShdw>
                </a:effectLst>
              </a:rPr>
              <a:t>tidak </a:t>
            </a:r>
            <a:r>
              <a:rPr lang="sv-SE" sz="2800" b="1" dirty="0">
                <a:ln w="1905"/>
                <a:solidFill>
                  <a:srgbClr val="002060"/>
                </a:solidFill>
                <a:effectLst>
                  <a:innerShdw blurRad="69850" dist="43180" dir="5400000">
                    <a:srgbClr val="000000">
                      <a:alpha val="65000"/>
                    </a:srgbClr>
                  </a:innerShdw>
                </a:effectLst>
              </a:rPr>
              <a:t>pernah bertemu kita</a:t>
            </a:r>
            <a:endParaRPr lang="en-US" sz="2800" b="1" dirty="0">
              <a:ln w="10541" cmpd="sng">
                <a:solidFill>
                  <a:schemeClr val="accent1">
                    <a:shade val="88000"/>
                    <a:satMod val="110000"/>
                  </a:schemeClr>
                </a:solidFill>
                <a:prstDash val="solid"/>
              </a:ln>
              <a:solidFill>
                <a:srgbClr val="FF0000"/>
              </a:solidFill>
            </a:endParaRPr>
          </a:p>
        </p:txBody>
      </p:sp>
      <p:sp>
        <p:nvSpPr>
          <p:cNvPr id="7" name="Down Arrow 6"/>
          <p:cNvSpPr/>
          <p:nvPr/>
        </p:nvSpPr>
        <p:spPr>
          <a:xfrm>
            <a:off x="4191000" y="1059873"/>
            <a:ext cx="762000" cy="84512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Oval 2"/>
          <p:cNvSpPr/>
          <p:nvPr/>
        </p:nvSpPr>
        <p:spPr>
          <a:xfrm>
            <a:off x="1219200" y="228600"/>
            <a:ext cx="6781800" cy="1025236"/>
          </a:xfrm>
          <a:prstGeom prst="ellipse">
            <a:avLst/>
          </a:prstGeom>
          <a:ln w="635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Rasulullah </a:t>
            </a:r>
            <a:r>
              <a:rPr lang="sv-SE"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SAW </a:t>
            </a:r>
            <a:r>
              <a:rPr lang="sv-S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sangat </a:t>
            </a:r>
          </a:p>
          <a:p>
            <a:pPr algn="ctr"/>
            <a:r>
              <a:rPr lang="sv-SE"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a:t>
            </a:r>
            <a:r>
              <a:rPr lang="sv-S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erindui ummatnya</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ounded Rectangle 14"/>
          <p:cNvSpPr/>
          <p:nvPr/>
        </p:nvSpPr>
        <p:spPr>
          <a:xfrm>
            <a:off x="533400" y="3810000"/>
            <a:ext cx="8305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3600" b="1" dirty="0">
                <a:ln w="1905"/>
                <a:solidFill>
                  <a:srgbClr val="002060"/>
                </a:solidFill>
                <a:effectLst>
                  <a:innerShdw blurRad="69850" dist="43180" dir="5400000">
                    <a:srgbClr val="000000">
                      <a:alpha val="65000"/>
                    </a:srgbClr>
                  </a:innerShdw>
                </a:effectLst>
              </a:rPr>
              <a:t>Itulah keagungan pada diri Baginda SAW</a:t>
            </a:r>
            <a:endParaRPr lang="en-US" sz="3600" b="1" dirty="0" smtClean="0">
              <a:ln w="1905"/>
              <a:solidFill>
                <a:srgbClr val="002060"/>
              </a:solidFill>
              <a:effectLst>
                <a:innerShdw blurRad="69850" dist="43180" dir="5400000">
                  <a:srgbClr val="000000">
                    <a:alpha val="65000"/>
                  </a:srgbClr>
                </a:innerShdw>
              </a:effectLst>
            </a:endParaRPr>
          </a:p>
        </p:txBody>
      </p:sp>
      <p:sp>
        <p:nvSpPr>
          <p:cNvPr id="8" name="Down Arrow 7"/>
          <p:cNvSpPr/>
          <p:nvPr/>
        </p:nvSpPr>
        <p:spPr>
          <a:xfrm>
            <a:off x="4229100" y="3041073"/>
            <a:ext cx="762000" cy="76892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Down Arrow 8"/>
          <p:cNvSpPr/>
          <p:nvPr/>
        </p:nvSpPr>
        <p:spPr>
          <a:xfrm>
            <a:off x="4267200" y="4572000"/>
            <a:ext cx="762000" cy="6096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ounded Rectangle 9"/>
          <p:cNvSpPr/>
          <p:nvPr/>
        </p:nvSpPr>
        <p:spPr>
          <a:xfrm>
            <a:off x="1257300" y="5257800"/>
            <a:ext cx="6972300" cy="1371600"/>
          </a:xfrm>
          <a:prstGeom prst="roundRect">
            <a:avLst/>
          </a:prstGeom>
          <a:solidFill>
            <a:schemeClr val="accent6">
              <a:lumMod val="20000"/>
              <a:lumOff val="80000"/>
              <a:alpha val="92000"/>
            </a:schemeClr>
          </a:solid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Sebuah hadis ada menyatakan mengenai kerinduan dan kecintaan Rasulullah SAW terhadap umatnya yang lahir selepas kewafatan Baginda SAW</a:t>
            </a:r>
            <a:endParaRPr lang="en-US" sz="2400" b="1" dirty="0">
              <a:ln w="10541" cmpd="sng">
                <a:solidFill>
                  <a:schemeClr val="accent1">
                    <a:shade val="88000"/>
                    <a:satMod val="110000"/>
                  </a:schemeClr>
                </a:solidFill>
                <a:prstDash val="solid"/>
              </a:ln>
              <a:solidFill>
                <a:schemeClr val="tx1"/>
              </a:solidFill>
            </a:endParaRPr>
          </a:p>
        </p:txBody>
      </p:sp>
    </p:spTree>
    <p:extLst>
      <p:ext uri="{BB962C8B-B14F-4D97-AF65-F5344CB8AC3E}">
        <p14:creationId xmlns:p14="http://schemas.microsoft.com/office/powerpoint/2010/main" val="27547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8" name="Round Same Side Corner Rectangle 7"/>
          <p:cNvSpPr/>
          <p:nvPr/>
        </p:nvSpPr>
        <p:spPr>
          <a:xfrm>
            <a:off x="190500" y="151223"/>
            <a:ext cx="8763000" cy="610777"/>
          </a:xfrm>
          <a:prstGeom prst="round2SameRect">
            <a:avLst>
              <a:gd name="adj1" fmla="val 50000"/>
              <a:gd name="adj2" fmla="val 50000"/>
            </a:avLst>
          </a:prstGeom>
          <a:solidFill>
            <a:schemeClr val="accent2">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Daripada Abu Hurairah RA</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ectangle 6"/>
          <p:cNvSpPr/>
          <p:nvPr/>
        </p:nvSpPr>
        <p:spPr>
          <a:xfrm>
            <a:off x="419100" y="1155442"/>
            <a:ext cx="8305800" cy="5016758"/>
          </a:xfrm>
          <a:prstGeom prst="rect">
            <a:avLst/>
          </a:prstGeom>
        </p:spPr>
        <p:txBody>
          <a:bodyPr wrap="square">
            <a:spAutoFit/>
          </a:bodyPr>
          <a:lstStyle/>
          <a:p>
            <a:pPr algn="just"/>
            <a:r>
              <a:rPr lang="en-US" sz="2600" b="1" dirty="0" err="1" smtClean="0">
                <a:ln w="1905"/>
                <a:effectLst>
                  <a:innerShdw blurRad="69850" dist="43180" dir="5400000">
                    <a:srgbClr val="000000">
                      <a:alpha val="65000"/>
                    </a:srgbClr>
                  </a:innerShdw>
                </a:effectLst>
              </a:rPr>
              <a:t>Rasulullah</a:t>
            </a:r>
            <a:r>
              <a:rPr lang="en-US" sz="2600" b="1" dirty="0" smtClean="0">
                <a:ln w="1905"/>
                <a:effectLst>
                  <a:innerShdw blurRad="69850" dist="43180" dir="5400000">
                    <a:srgbClr val="000000">
                      <a:alpha val="65000"/>
                    </a:srgbClr>
                  </a:innerShdw>
                </a:effectLst>
              </a:rPr>
              <a:t> </a:t>
            </a:r>
            <a:r>
              <a:rPr lang="en-US" sz="2600" b="1" dirty="0">
                <a:ln w="1905"/>
                <a:effectLst>
                  <a:innerShdw blurRad="69850" dist="43180" dir="5400000">
                    <a:srgbClr val="000000">
                      <a:alpha val="65000"/>
                    </a:srgbClr>
                  </a:innerShdw>
                </a:effectLst>
              </a:rPr>
              <a:t>SAW </a:t>
            </a:r>
            <a:r>
              <a:rPr lang="en-US" sz="2600" b="1" dirty="0" err="1">
                <a:ln w="1905"/>
                <a:effectLst>
                  <a:innerShdw blurRad="69850" dist="43180" dir="5400000">
                    <a:srgbClr val="000000">
                      <a:alpha val="65000"/>
                    </a:srgbClr>
                  </a:innerShdw>
                </a:effectLst>
              </a:rPr>
              <a:t>bersama</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sahabatnya</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pergi</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ke</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kawasan</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perkuburan</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Baqi</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dan</a:t>
            </a:r>
            <a:r>
              <a:rPr lang="en-US" sz="2600" b="1" dirty="0">
                <a:ln w="1905"/>
                <a:effectLst>
                  <a:innerShdw blurRad="69850" dist="43180" dir="5400000">
                    <a:srgbClr val="000000">
                      <a:alpha val="65000"/>
                    </a:srgbClr>
                  </a:innerShdw>
                </a:effectLst>
              </a:rPr>
              <a:t> </a:t>
            </a:r>
            <a:r>
              <a:rPr lang="en-US" sz="2600" b="1" dirty="0" err="1">
                <a:ln w="1905"/>
                <a:effectLst>
                  <a:innerShdw blurRad="69850" dist="43180" dir="5400000">
                    <a:srgbClr val="000000">
                      <a:alpha val="65000"/>
                    </a:srgbClr>
                  </a:innerShdw>
                </a:effectLst>
              </a:rPr>
              <a:t>bersabda</a:t>
            </a:r>
            <a:r>
              <a:rPr lang="en-US" sz="2600" b="1" dirty="0">
                <a:ln w="1905"/>
                <a:effectLst>
                  <a:innerShdw blurRad="69850" dist="43180" dir="5400000">
                    <a:srgbClr val="000000">
                      <a:alpha val="65000"/>
                    </a:srgbClr>
                  </a:innerShdw>
                </a:effectLst>
              </a:rPr>
              <a:t> yang </a:t>
            </a:r>
            <a:r>
              <a:rPr lang="en-US" sz="2600" b="1" dirty="0" err="1">
                <a:ln w="1905"/>
                <a:effectLst>
                  <a:innerShdw blurRad="69850" dist="43180" dir="5400000">
                    <a:srgbClr val="000000">
                      <a:alpha val="65000"/>
                    </a:srgbClr>
                  </a:innerShdw>
                </a:effectLst>
              </a:rPr>
              <a:t>bermaksud</a:t>
            </a:r>
            <a:r>
              <a:rPr lang="en-US" sz="2600" b="1" dirty="0" smtClean="0">
                <a:ln w="1905"/>
                <a:solidFill>
                  <a:schemeClr val="accent3">
                    <a:lumMod val="50000"/>
                  </a:schemeClr>
                </a:solidFill>
                <a:effectLst>
                  <a:innerShdw blurRad="69850" dist="43180" dir="5400000">
                    <a:srgbClr val="000000">
                      <a:alpha val="65000"/>
                    </a:srgbClr>
                  </a:innerShdw>
                </a:effectLst>
              </a:rPr>
              <a:t> :</a:t>
            </a:r>
          </a:p>
          <a:p>
            <a:pPr algn="just"/>
            <a:endParaRPr lang="en-US" sz="800" b="1" dirty="0">
              <a:ln w="1905"/>
              <a:solidFill>
                <a:schemeClr val="accent3">
                  <a:lumMod val="50000"/>
                </a:schemeClr>
              </a:solidFill>
              <a:effectLst>
                <a:innerShdw blurRad="69850" dist="43180" dir="5400000">
                  <a:srgbClr val="000000">
                    <a:alpha val="65000"/>
                  </a:srgbClr>
                </a:innerShdw>
              </a:effectLst>
            </a:endParaRPr>
          </a:p>
          <a:p>
            <a:pPr algn="just"/>
            <a:r>
              <a:rPr lang="en-US" sz="2600" b="1" dirty="0" smtClean="0">
                <a:ln w="1905"/>
                <a:solidFill>
                  <a:schemeClr val="accent3">
                    <a:lumMod val="50000"/>
                  </a:schemeClr>
                </a:solidFill>
                <a:effectLst>
                  <a:innerShdw blurRad="69850" dist="43180" dir="5400000">
                    <a:srgbClr val="000000">
                      <a:alpha val="65000"/>
                    </a:srgbClr>
                  </a:innerShdw>
                </a:effectLst>
              </a:rPr>
              <a:t> </a:t>
            </a:r>
            <a:r>
              <a:rPr lang="en-US" sz="2600" b="1" dirty="0" smtClean="0">
                <a:ln w="1905"/>
                <a:solidFill>
                  <a:srgbClr val="FF0000"/>
                </a:solidFill>
                <a:effectLst>
                  <a:innerShdw blurRad="69850" dist="43180" dir="5400000">
                    <a:srgbClr val="000000">
                      <a:alpha val="65000"/>
                    </a:srgbClr>
                  </a:innerShdw>
                </a:effectLst>
              </a:rPr>
              <a:t>“</a:t>
            </a:r>
            <a:r>
              <a:rPr lang="en-US" sz="2600" b="1" dirty="0">
                <a:ln w="1905"/>
                <a:solidFill>
                  <a:srgbClr val="FF0000"/>
                </a:solidFill>
                <a:effectLst>
                  <a:innerShdw blurRad="69850" dist="43180" dir="5400000">
                    <a:srgbClr val="000000">
                      <a:alpha val="65000"/>
                    </a:srgbClr>
                  </a:innerShdw>
                </a:effectLst>
              </a:rPr>
              <a:t>Sejahtera </a:t>
            </a:r>
            <a:r>
              <a:rPr lang="en-US" sz="2600" b="1" dirty="0" err="1">
                <a:ln w="1905"/>
                <a:solidFill>
                  <a:srgbClr val="FF0000"/>
                </a:solidFill>
                <a:effectLst>
                  <a:innerShdw blurRad="69850" dist="43180" dir="5400000">
                    <a:srgbClr val="000000">
                      <a:alpha val="65000"/>
                    </a:srgbClr>
                  </a:innerShdw>
                </a:effectLst>
              </a:rPr>
              <a:t>ke</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atas</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kamu</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penghuni</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negeri</a:t>
            </a:r>
            <a:r>
              <a:rPr lang="en-US" sz="2600" b="1" dirty="0">
                <a:ln w="1905"/>
                <a:solidFill>
                  <a:srgbClr val="FF0000"/>
                </a:solidFill>
                <a:effectLst>
                  <a:innerShdw blurRad="69850" dist="43180" dir="5400000">
                    <a:srgbClr val="000000">
                      <a:alpha val="65000"/>
                    </a:srgbClr>
                  </a:innerShdw>
                </a:effectLst>
              </a:rPr>
              <a:t> orang-orang yang </a:t>
            </a:r>
            <a:r>
              <a:rPr lang="en-US" sz="2600" b="1" dirty="0" err="1">
                <a:ln w="1905"/>
                <a:solidFill>
                  <a:srgbClr val="FF0000"/>
                </a:solidFill>
                <a:effectLst>
                  <a:innerShdw blurRad="69850" dist="43180" dir="5400000">
                    <a:srgbClr val="000000">
                      <a:alpha val="65000"/>
                    </a:srgbClr>
                  </a:innerShdw>
                </a:effectLst>
              </a:rPr>
              <a:t>beriman</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Sesungguhnya</a:t>
            </a:r>
            <a:r>
              <a:rPr lang="en-US" sz="2600" b="1" dirty="0">
                <a:ln w="1905"/>
                <a:solidFill>
                  <a:srgbClr val="FF0000"/>
                </a:solidFill>
                <a:effectLst>
                  <a:innerShdw blurRad="69850" dist="43180" dir="5400000">
                    <a:srgbClr val="000000">
                      <a:alpha val="65000"/>
                    </a:srgbClr>
                  </a:innerShdw>
                </a:effectLst>
              </a:rPr>
              <a:t> kami </a:t>
            </a:r>
            <a:r>
              <a:rPr lang="en-US" sz="2600" b="1" dirty="0" err="1">
                <a:ln w="1905"/>
                <a:solidFill>
                  <a:srgbClr val="FF0000"/>
                </a:solidFill>
                <a:effectLst>
                  <a:innerShdw blurRad="69850" dist="43180" dir="5400000">
                    <a:srgbClr val="000000">
                      <a:alpha val="65000"/>
                    </a:srgbClr>
                  </a:innerShdw>
                </a:effectLst>
              </a:rPr>
              <a:t>dengan</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kehendak</a:t>
            </a:r>
            <a:r>
              <a:rPr lang="en-US" sz="2600" b="1" dirty="0">
                <a:ln w="1905"/>
                <a:solidFill>
                  <a:srgbClr val="FF0000"/>
                </a:solidFill>
                <a:effectLst>
                  <a:innerShdw blurRad="69850" dist="43180" dir="5400000">
                    <a:srgbClr val="000000">
                      <a:alpha val="65000"/>
                    </a:srgbClr>
                  </a:innerShdw>
                </a:effectLst>
              </a:rPr>
              <a:t> Allah </a:t>
            </a:r>
            <a:r>
              <a:rPr lang="en-US" sz="2600" b="1" dirty="0" err="1">
                <a:ln w="1905"/>
                <a:solidFill>
                  <a:srgbClr val="FF0000"/>
                </a:solidFill>
                <a:effectLst>
                  <a:innerShdw blurRad="69850" dist="43180" dir="5400000">
                    <a:srgbClr val="000000">
                      <a:alpha val="65000"/>
                    </a:srgbClr>
                  </a:innerShdw>
                </a:effectLst>
              </a:rPr>
              <a:t>akan</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menyusuli</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kamu</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Amat</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ingin</a:t>
            </a:r>
            <a:r>
              <a:rPr lang="en-US" sz="2600" b="1" dirty="0">
                <a:ln w="1905"/>
                <a:solidFill>
                  <a:srgbClr val="FF0000"/>
                </a:solidFill>
                <a:effectLst>
                  <a:innerShdw blurRad="69850" dist="43180" dir="5400000">
                    <a:srgbClr val="000000">
                      <a:alpha val="65000"/>
                    </a:srgbClr>
                  </a:innerShdw>
                </a:effectLst>
              </a:rPr>
              <a:t> di </a:t>
            </a:r>
            <a:r>
              <a:rPr lang="en-US" sz="2600" b="1" dirty="0" err="1">
                <a:ln w="1905"/>
                <a:solidFill>
                  <a:srgbClr val="FF0000"/>
                </a:solidFill>
                <a:effectLst>
                  <a:innerShdw blurRad="69850" dist="43180" dir="5400000">
                    <a:srgbClr val="000000">
                      <a:alpha val="65000"/>
                    </a:srgbClr>
                  </a:innerShdw>
                </a:effectLst>
              </a:rPr>
              <a:t>hatiku</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seandainya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dapat</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kita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melihat</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saudara-saudara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kita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Sahabat</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Baginda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bertanya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Apakah</a:t>
            </a:r>
            <a:r>
              <a:rPr lang="en-US" sz="2600" b="1" dirty="0">
                <a:ln w="1905"/>
                <a:solidFill>
                  <a:srgbClr val="FF0000"/>
                </a:solidFill>
                <a:effectLst>
                  <a:innerShdw blurRad="69850" dist="43180" dir="5400000">
                    <a:srgbClr val="000000">
                      <a:alpha val="65000"/>
                    </a:srgbClr>
                  </a:innerShdw>
                </a:effectLst>
              </a:rPr>
              <a:t> kami </a:t>
            </a:r>
            <a:r>
              <a:rPr lang="en-US" sz="2600" b="1" dirty="0" err="1">
                <a:ln w="1905"/>
                <a:solidFill>
                  <a:srgbClr val="FF0000"/>
                </a:solidFill>
                <a:effectLst>
                  <a:innerShdw blurRad="69850" dist="43180" dir="5400000">
                    <a:srgbClr val="000000">
                      <a:alpha val="65000"/>
                    </a:srgbClr>
                  </a:innerShdw>
                </a:effectLst>
              </a:rPr>
              <a:t>ini</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bukan</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saudara-saudaramu</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ya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Rasulullah</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Baginda</a:t>
            </a:r>
            <a:r>
              <a:rPr lang="en-US" sz="2600" b="1" dirty="0">
                <a:ln w="1905"/>
                <a:solidFill>
                  <a:srgbClr val="FF0000"/>
                </a:solidFill>
                <a:effectLst>
                  <a:innerShdw blurRad="69850" dist="43180" dir="5400000">
                    <a:srgbClr val="000000">
                      <a:alpha val="65000"/>
                    </a:srgbClr>
                  </a:innerShdw>
                </a:effectLst>
              </a:rPr>
              <a:t> SAW </a:t>
            </a:r>
            <a:r>
              <a:rPr lang="en-US" sz="2600" b="1" dirty="0" err="1">
                <a:ln w="1905"/>
                <a:solidFill>
                  <a:srgbClr val="FF0000"/>
                </a:solidFill>
                <a:effectLst>
                  <a:innerShdw blurRad="69850" dist="43180" dir="5400000">
                    <a:srgbClr val="000000">
                      <a:alpha val="65000"/>
                    </a:srgbClr>
                  </a:innerShdw>
                </a:effectLst>
              </a:rPr>
              <a:t>menjawab</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Kamu</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semua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adalah</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sahabat-sahabatku</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Sedangkan</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saudara-saudara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kita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adalah</a:t>
            </a:r>
            <a:r>
              <a:rPr lang="en-US" sz="2600" b="1" dirty="0">
                <a:ln w="1905"/>
                <a:solidFill>
                  <a:srgbClr val="FF0000"/>
                </a:solidFill>
                <a:effectLst>
                  <a:innerShdw blurRad="69850" dist="43180" dir="5400000">
                    <a:srgbClr val="000000">
                      <a:alpha val="65000"/>
                    </a:srgbClr>
                  </a:innerShdw>
                </a:effectLst>
              </a:rPr>
              <a:t> (orang-orang </a:t>
            </a:r>
            <a:r>
              <a:rPr lang="en-US" sz="2600" b="1" dirty="0" err="1">
                <a:ln w="1905"/>
                <a:solidFill>
                  <a:srgbClr val="FF0000"/>
                </a:solidFill>
                <a:effectLst>
                  <a:innerShdw blurRad="69850" dist="43180" dir="5400000">
                    <a:srgbClr val="000000">
                      <a:alpha val="65000"/>
                    </a:srgbClr>
                  </a:innerShdw>
                </a:effectLst>
              </a:rPr>
              <a:t>Mukmin</a:t>
            </a:r>
            <a:r>
              <a:rPr lang="en-US" sz="2600" b="1" dirty="0">
                <a:ln w="1905"/>
                <a:solidFill>
                  <a:srgbClr val="FF0000"/>
                </a:solidFill>
                <a:effectLst>
                  <a:innerShdw blurRad="69850" dist="43180" dir="5400000">
                    <a:srgbClr val="000000">
                      <a:alpha val="65000"/>
                    </a:srgbClr>
                  </a:innerShdw>
                </a:effectLst>
              </a:rPr>
              <a:t>) yang </a:t>
            </a:r>
            <a:r>
              <a:rPr lang="en-US" sz="2600" b="1" dirty="0" err="1">
                <a:ln w="1905"/>
                <a:solidFill>
                  <a:srgbClr val="FF0000"/>
                </a:solidFill>
                <a:effectLst>
                  <a:innerShdw blurRad="69850" dist="43180" dir="5400000">
                    <a:srgbClr val="000000">
                      <a:alpha val="65000"/>
                    </a:srgbClr>
                  </a:innerShdw>
                </a:effectLst>
              </a:rPr>
              <a:t>belum</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muncul</a:t>
            </a:r>
            <a:r>
              <a:rPr lang="en-US" sz="2600" b="1" dirty="0">
                <a:ln w="1905"/>
                <a:solidFill>
                  <a:srgbClr val="FF0000"/>
                </a:solidFill>
                <a:effectLst>
                  <a:innerShdw blurRad="69850" dist="43180" dir="5400000">
                    <a:srgbClr val="000000">
                      <a:alpha val="65000"/>
                    </a:srgbClr>
                  </a:innerShdw>
                </a:effectLst>
              </a:rPr>
              <a:t> (orang-orang </a:t>
            </a:r>
            <a:r>
              <a:rPr lang="en-US" sz="2600" b="1" dirty="0" err="1">
                <a:ln w="1905"/>
                <a:solidFill>
                  <a:srgbClr val="FF0000"/>
                </a:solidFill>
                <a:effectLst>
                  <a:innerShdw blurRad="69850" dist="43180" dir="5400000">
                    <a:srgbClr val="000000">
                      <a:alpha val="65000"/>
                    </a:srgbClr>
                  </a:innerShdw>
                </a:effectLst>
              </a:rPr>
              <a:t>beriman</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tanpa</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pernah</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bertemu</a:t>
            </a:r>
            <a:r>
              <a:rPr lang="en-US" sz="2600" b="1" dirty="0">
                <a:ln w="1905"/>
                <a:solidFill>
                  <a:srgbClr val="FF0000"/>
                </a:solidFill>
                <a:effectLst>
                  <a:innerShdw blurRad="69850" dist="43180" dir="5400000">
                    <a:srgbClr val="000000">
                      <a:alpha val="65000"/>
                    </a:srgbClr>
                  </a:innerShdw>
                </a:effectLst>
              </a:rPr>
              <a:t> </a:t>
            </a:r>
            <a:r>
              <a:rPr lang="en-US" sz="2600" b="1" dirty="0" err="1">
                <a:ln w="1905"/>
                <a:solidFill>
                  <a:srgbClr val="FF0000"/>
                </a:solidFill>
                <a:effectLst>
                  <a:innerShdw blurRad="69850" dist="43180" dir="5400000">
                    <a:srgbClr val="000000">
                      <a:alpha val="65000"/>
                    </a:srgbClr>
                  </a:innerShdw>
                </a:effectLst>
              </a:rPr>
              <a:t>Rasulullah</a:t>
            </a:r>
            <a:r>
              <a:rPr lang="en-US" sz="2600" b="1" dirty="0">
                <a:ln w="1905"/>
                <a:solidFill>
                  <a:srgbClr val="FF0000"/>
                </a:solidFill>
                <a:effectLst>
                  <a:innerShdw blurRad="69850" dist="43180" dir="5400000">
                    <a:srgbClr val="000000">
                      <a:alpha val="65000"/>
                    </a:srgbClr>
                  </a:innerShdw>
                </a:effectLst>
              </a:rPr>
              <a:t> SAW).”</a:t>
            </a:r>
          </a:p>
        </p:txBody>
      </p:sp>
      <p:sp>
        <p:nvSpPr>
          <p:cNvPr id="3" name="Rectangle 2"/>
          <p:cNvSpPr/>
          <p:nvPr/>
        </p:nvSpPr>
        <p:spPr>
          <a:xfrm>
            <a:off x="6172200" y="6248400"/>
            <a:ext cx="2514600" cy="369332"/>
          </a:xfrm>
          <a:prstGeom prst="rect">
            <a:avLst/>
          </a:prstGeom>
        </p:spPr>
        <p:txBody>
          <a:bodyPr wrap="square">
            <a:spAutoFit/>
          </a:bodyPr>
          <a:lstStyle/>
          <a:p>
            <a:r>
              <a:rPr lang="ms-MY" b="1" i="1" dirty="0"/>
              <a:t> (Hadis riwayat </a:t>
            </a:r>
            <a:r>
              <a:rPr lang="ms-MY" b="1" i="1" dirty="0" smtClean="0"/>
              <a:t>Muslim</a:t>
            </a:r>
            <a:r>
              <a:rPr lang="ms-MY" b="1" i="1" dirty="0"/>
              <a:t>)</a:t>
            </a:r>
            <a:endParaRPr lang="en-US" b="1" i="1" dirty="0"/>
          </a:p>
        </p:txBody>
      </p:sp>
    </p:spTree>
    <p:extLst>
      <p:ext uri="{BB962C8B-B14F-4D97-AF65-F5344CB8AC3E}">
        <p14:creationId xmlns:p14="http://schemas.microsoft.com/office/powerpoint/2010/main" val="368954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8" name="Round Same Side Corner Rectangle 7"/>
          <p:cNvSpPr/>
          <p:nvPr/>
        </p:nvSpPr>
        <p:spPr>
          <a:xfrm>
            <a:off x="304800" y="1066800"/>
            <a:ext cx="8763000" cy="763177"/>
          </a:xfrm>
          <a:prstGeom prst="round2SameRect">
            <a:avLst>
              <a:gd name="adj1" fmla="val 50000"/>
              <a:gd name="adj2" fmla="val 50000"/>
            </a:avLst>
          </a:prstGeom>
          <a:solidFill>
            <a:schemeClr val="accent2">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Sabda Nabi Muhammad SAW</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ectangle 6"/>
          <p:cNvSpPr/>
          <p:nvPr/>
        </p:nvSpPr>
        <p:spPr>
          <a:xfrm>
            <a:off x="457200" y="3962400"/>
            <a:ext cx="8305800" cy="2554545"/>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solidFill>
                  <a:schemeClr val="accent3">
                    <a:lumMod val="50000"/>
                  </a:schemeClr>
                </a:solidFill>
                <a:effectLst>
                  <a:innerShdw blurRad="69850" dist="43180" dir="5400000">
                    <a:srgbClr val="000000">
                      <a:alpha val="65000"/>
                    </a:srgbClr>
                  </a:innerShdw>
                </a:effectLst>
              </a:rPr>
              <a:t> : </a:t>
            </a:r>
            <a:r>
              <a:rPr lang="en-US" sz="3200" b="1" dirty="0">
                <a:ln w="1905"/>
                <a:solidFill>
                  <a:srgbClr val="FF0000"/>
                </a:solidFill>
                <a:effectLst>
                  <a:innerShdw blurRad="69850" dist="43180" dir="5400000">
                    <a:srgbClr val="000000">
                      <a:alpha val="65000"/>
                    </a:srgbClr>
                  </a:innerShdw>
                </a:effectLst>
              </a:rPr>
              <a:t>“</a:t>
            </a:r>
            <a:r>
              <a:rPr lang="en-US" sz="3200" b="1" dirty="0" err="1">
                <a:ln w="1905"/>
                <a:solidFill>
                  <a:srgbClr val="FF0000"/>
                </a:solidFill>
                <a:effectLst>
                  <a:innerShdw blurRad="69850" dist="43180" dir="5400000">
                    <a:srgbClr val="000000">
                      <a:alpha val="65000"/>
                    </a:srgbClr>
                  </a:innerShdw>
                </a:effectLst>
              </a:rPr>
              <a:t>Beruntunglah</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bagi</a:t>
            </a:r>
            <a:r>
              <a:rPr lang="en-US" sz="3200" b="1" dirty="0">
                <a:ln w="1905"/>
                <a:solidFill>
                  <a:srgbClr val="FF0000"/>
                </a:solidFill>
                <a:effectLst>
                  <a:innerShdw blurRad="69850" dist="43180" dir="5400000">
                    <a:srgbClr val="000000">
                      <a:alpha val="65000"/>
                    </a:srgbClr>
                  </a:innerShdw>
                </a:effectLst>
              </a:rPr>
              <a:t> orang yang </a:t>
            </a:r>
            <a:r>
              <a:rPr lang="en-US" sz="3200" b="1" dirty="0" err="1">
                <a:ln w="1905"/>
                <a:solidFill>
                  <a:srgbClr val="FF0000"/>
                </a:solidFill>
                <a:effectLst>
                  <a:innerShdw blurRad="69850" dist="43180" dir="5400000">
                    <a:srgbClr val="000000">
                      <a:alpha val="65000"/>
                    </a:srgbClr>
                  </a:innerShdw>
                </a:effectLst>
              </a:rPr>
              <a:t>melihatku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beriman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denganku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Beruntung</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lagi</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beruntung</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lagi</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beruntung</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bagi</a:t>
            </a:r>
            <a:r>
              <a:rPr lang="en-US" sz="3200" b="1" dirty="0">
                <a:ln w="1905"/>
                <a:solidFill>
                  <a:srgbClr val="FF0000"/>
                </a:solidFill>
                <a:effectLst>
                  <a:innerShdw blurRad="69850" dist="43180" dir="5400000">
                    <a:srgbClr val="000000">
                      <a:alpha val="65000"/>
                    </a:srgbClr>
                  </a:innerShdw>
                </a:effectLst>
              </a:rPr>
              <a:t> orang yang </a:t>
            </a:r>
            <a:r>
              <a:rPr lang="en-US" sz="3200" b="1" dirty="0" err="1">
                <a:ln w="1905"/>
                <a:solidFill>
                  <a:srgbClr val="FF0000"/>
                </a:solidFill>
                <a:effectLst>
                  <a:innerShdw blurRad="69850" dist="43180" dir="5400000">
                    <a:srgbClr val="000000">
                      <a:alpha val="65000"/>
                    </a:srgbClr>
                  </a:innerShdw>
                </a:effectLst>
              </a:rPr>
              <a:t>beriman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denganku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tetapi</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dia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tidak</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melihatku</a:t>
            </a:r>
            <a:r>
              <a:rPr lang="en-US" sz="3200" b="1" dirty="0">
                <a:ln w="1905"/>
                <a:solidFill>
                  <a:srgbClr val="FF0000"/>
                </a:solidFill>
                <a:effectLst>
                  <a:innerShdw blurRad="69850" dist="43180" dir="5400000">
                    <a:srgbClr val="000000">
                      <a:alpha val="65000"/>
                    </a:srgbClr>
                  </a:innerShdw>
                </a:effectLst>
              </a:rPr>
              <a:t>.” </a:t>
            </a:r>
          </a:p>
        </p:txBody>
      </p:sp>
      <p:sp>
        <p:nvSpPr>
          <p:cNvPr id="2" name="Rectangle 1"/>
          <p:cNvSpPr/>
          <p:nvPr/>
        </p:nvSpPr>
        <p:spPr>
          <a:xfrm>
            <a:off x="381000" y="1905000"/>
            <a:ext cx="8458200" cy="2131866"/>
          </a:xfrm>
          <a:prstGeom prst="rect">
            <a:avLst/>
          </a:prstGeom>
        </p:spPr>
        <p:txBody>
          <a:bodyPr wrap="square">
            <a:spAutoFit/>
          </a:bodyPr>
          <a:lstStyle/>
          <a:p>
            <a:pPr algn="ctr" rtl="1">
              <a:lnSpc>
                <a:spcPct val="115000"/>
              </a:lnSpc>
              <a:spcAft>
                <a:spcPts val="1000"/>
              </a:spcAft>
            </a:pPr>
            <a:r>
              <a:rPr lang="ar-SA" sz="5400" b="1" dirty="0">
                <a:ea typeface="Times New Roman"/>
                <a:cs typeface="Traditional Arabic"/>
              </a:rPr>
              <a:t>طُوبَى لِمَنْ رَآنِي وَآمَنَ بِي، ثُمَّ طُوبَى، ثُمَّ طُوبَى، </a:t>
            </a:r>
          </a:p>
          <a:p>
            <a:pPr algn="ctr" rtl="1">
              <a:lnSpc>
                <a:spcPct val="115000"/>
              </a:lnSpc>
              <a:spcAft>
                <a:spcPts val="1000"/>
              </a:spcAft>
            </a:pPr>
            <a:r>
              <a:rPr lang="ar-SA" sz="5400" b="1" dirty="0">
                <a:ea typeface="Times New Roman"/>
                <a:cs typeface="Traditional Arabic"/>
              </a:rPr>
              <a:t>ثُمَّ طُوبَى لِمَنْ آمَنَ بِي وَلَمْ يَرَنِي</a:t>
            </a:r>
          </a:p>
        </p:txBody>
      </p:sp>
      <p:sp>
        <p:nvSpPr>
          <p:cNvPr id="3" name="Rectangle 2"/>
          <p:cNvSpPr/>
          <p:nvPr/>
        </p:nvSpPr>
        <p:spPr>
          <a:xfrm>
            <a:off x="6324600" y="6336268"/>
            <a:ext cx="2971800" cy="369332"/>
          </a:xfrm>
          <a:prstGeom prst="rect">
            <a:avLst/>
          </a:prstGeom>
        </p:spPr>
        <p:txBody>
          <a:bodyPr wrap="square">
            <a:spAutoFit/>
          </a:bodyPr>
          <a:lstStyle/>
          <a:p>
            <a:r>
              <a:rPr lang="ms-MY" b="1" i="1" dirty="0"/>
              <a:t> (Hadis riwayat </a:t>
            </a:r>
            <a:r>
              <a:rPr lang="ms-MY" b="1" i="1" dirty="0" smtClean="0"/>
              <a:t>Ahmad)</a:t>
            </a:r>
            <a:endParaRPr lang="en-US" b="1" i="1" dirty="0"/>
          </a:p>
        </p:txBody>
      </p:sp>
      <p:sp>
        <p:nvSpPr>
          <p:cNvPr id="6" name="Rounded Rectangle 5"/>
          <p:cNvSpPr/>
          <p:nvPr/>
        </p:nvSpPr>
        <p:spPr>
          <a:xfrm>
            <a:off x="95250" y="152400"/>
            <a:ext cx="89535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Nabi SAW juga menyanjung mulia umat akhir zaman yang masih beriman walaupun tidak pernah bersua muka dengan Baginda SAW</a:t>
            </a:r>
            <a:endParaRPr lang="en-US" sz="2400" b="1" dirty="0" smtClean="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68086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10000"/>
          </a:stretch>
        </a:blipFill>
        <a:effectLst/>
      </p:bgPr>
    </p:bg>
    <p:spTree>
      <p:nvGrpSpPr>
        <p:cNvPr id="1" name=""/>
        <p:cNvGrpSpPr/>
        <p:nvPr/>
      </p:nvGrpSpPr>
      <p:grpSpPr>
        <a:xfrm>
          <a:off x="0" y="0"/>
          <a:ext cx="0" cy="0"/>
          <a:chOff x="0" y="0"/>
          <a:chExt cx="0" cy="0"/>
        </a:xfrm>
      </p:grpSpPr>
      <p:sp>
        <p:nvSpPr>
          <p:cNvPr id="2" name="Bent Arrow 1"/>
          <p:cNvSpPr/>
          <p:nvPr/>
        </p:nvSpPr>
        <p:spPr>
          <a:xfrm rot="5400000">
            <a:off x="5763528" y="1496328"/>
            <a:ext cx="3147060" cy="1937484"/>
          </a:xfrm>
          <a:prstGeom prst="bentArrow">
            <a:avLst>
              <a:gd name="adj1" fmla="val 19434"/>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219200" y="685800"/>
            <a:ext cx="5855772" cy="914399"/>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Muhasabah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Diri</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ounded Rectangle 6"/>
          <p:cNvSpPr/>
          <p:nvPr/>
        </p:nvSpPr>
        <p:spPr>
          <a:xfrm>
            <a:off x="685800" y="4038600"/>
            <a:ext cx="7924800" cy="251460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solidFill>
                  <a:srgbClr val="C00000"/>
                </a:solidFill>
                <a:effectLst>
                  <a:innerShdw blurRad="69850" dist="43180" dir="5400000">
                    <a:srgbClr val="000000">
                      <a:alpha val="65000"/>
                    </a:srgbClr>
                  </a:innerShdw>
                </a:effectLst>
              </a:rPr>
              <a:t>Sejauh </a:t>
            </a:r>
            <a:r>
              <a:rPr lang="sv-SE" sz="3600" b="1" dirty="0">
                <a:ln w="1905"/>
                <a:solidFill>
                  <a:srgbClr val="C00000"/>
                </a:solidFill>
                <a:effectLst>
                  <a:innerShdw blurRad="69850" dist="43180" dir="5400000">
                    <a:srgbClr val="000000">
                      <a:alpha val="65000"/>
                    </a:srgbClr>
                  </a:innerShdw>
                </a:effectLst>
              </a:rPr>
              <a:t>manakah kecintaan kita kepada Rasulullah SAW benar-benar menepati maksud beriman kepada Baginda SAW dan menjejaki Sunnah Baginda SAW </a:t>
            </a:r>
            <a:endParaRPr lang="en-US" sz="36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262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029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Oval 6"/>
          <p:cNvSpPr/>
          <p:nvPr/>
        </p:nvSpPr>
        <p:spPr>
          <a:xfrm>
            <a:off x="228600" y="1003464"/>
            <a:ext cx="8610600" cy="48639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PERTAMA :</a:t>
            </a: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Islam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hendaklah</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yakin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bahawa</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kelahiran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menjadi</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rahmat</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dan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hidayah</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buat</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sekelian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alam</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Plaque 5"/>
          <p:cNvSpPr/>
          <p:nvPr/>
        </p:nvSpPr>
        <p:spPr>
          <a:xfrm>
            <a:off x="228600" y="304800"/>
            <a:ext cx="8610600" cy="9144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Iktibar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sempena </a:t>
            </a:r>
            <a:endPar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Maulidur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Rasul SAW</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535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Oval 6"/>
          <p:cNvSpPr/>
          <p:nvPr/>
        </p:nvSpPr>
        <p:spPr>
          <a:xfrm>
            <a:off x="228600" y="1003464"/>
            <a:ext cx="8763000" cy="55497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55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KEDUA :</a:t>
            </a:r>
            <a:r>
              <a:rPr lang="es-ES" sz="35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s-ES" sz="35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Islam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hendaklah</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membuktikan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kecintaan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mereka</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Rasulullah</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SAW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melalui</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pemurnian</a:t>
            </a:r>
            <a:r>
              <a:rPr lang="es-ES" sz="35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akidah</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iman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kefahaman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dan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penghayatan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syariat</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diterjemahkan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melalui</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kesopanan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akhlak</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s-ES" sz="355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terpuji</a:t>
            </a:r>
            <a:r>
              <a:rPr lang="es-ES" sz="35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35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Plaque 5"/>
          <p:cNvSpPr/>
          <p:nvPr/>
        </p:nvSpPr>
        <p:spPr>
          <a:xfrm>
            <a:off x="228600" y="304800"/>
            <a:ext cx="8610600" cy="9144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Iktibar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sempena </a:t>
            </a:r>
            <a:endPar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Maulidur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Rasul SAW</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434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Oval 6"/>
          <p:cNvSpPr/>
          <p:nvPr/>
        </p:nvSpPr>
        <p:spPr>
          <a:xfrm>
            <a:off x="228600" y="1003464"/>
            <a:ext cx="8763000" cy="55497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KETIGA :</a:t>
            </a: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U</a:t>
            </a:r>
            <a:r>
              <a:rPr lang="sv-S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 </a:t>
            </a: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Islam mestilah bertekad untuk melakukan perubahan dan anjakan kepada situasi yang lebih baik dalam setiap amalan </a:t>
            </a:r>
            <a:r>
              <a:rPr lang="sv-S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seharian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Plaque 5"/>
          <p:cNvSpPr/>
          <p:nvPr/>
        </p:nvSpPr>
        <p:spPr>
          <a:xfrm>
            <a:off x="228600" y="304800"/>
            <a:ext cx="8610600" cy="9144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Iktibar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sempena </a:t>
            </a:r>
            <a:endPar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Maulidur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Rasul SAW</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02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Oval 6"/>
          <p:cNvSpPr/>
          <p:nvPr/>
        </p:nvSpPr>
        <p:spPr>
          <a:xfrm>
            <a:off x="228600" y="1003464"/>
            <a:ext cx="8763000" cy="57783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55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KEEMPAT :</a:t>
            </a:r>
            <a:r>
              <a:rPr lang="es-ES" sz="35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a:t>
            </a:r>
            <a:r>
              <a:rPr lang="es-ES" sz="35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menyatakan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kecintaan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Rasulullah</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SAW,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marilah</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hadir</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beramai-ramai</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Majlis Sambutan </a:t>
            </a:r>
            <a:r>
              <a:rPr lang="es-ES" sz="3550" dirty="0" err="1">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Maulidur</a:t>
            </a:r>
            <a:r>
              <a:rPr lang="es-ES" sz="355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Rasul</a:t>
            </a:r>
            <a:r>
              <a:rPr lang="es-ES" sz="355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 SAW </a:t>
            </a:r>
            <a:r>
              <a:rPr lang="es-ES" sz="3550" dirty="0" err="1">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Peringkat</a:t>
            </a:r>
            <a:r>
              <a:rPr lang="es-ES" sz="355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 Negeri Terengganu</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akan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disambut</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pada </a:t>
            </a:r>
            <a:r>
              <a:rPr lang="es-ES" sz="3550" dirty="0">
                <a:ln w="18415" cmpd="sng">
                  <a:solidFill>
                    <a:srgbClr val="FFFFFF"/>
                  </a:solidFill>
                  <a:prstDash val="solid"/>
                </a:ln>
                <a:solidFill>
                  <a:srgbClr val="FFFF00"/>
                </a:solidFill>
                <a:effectLst>
                  <a:outerShdw blurRad="63500" dir="3600000" algn="tl" rotWithShape="0">
                    <a:srgbClr val="000000">
                      <a:alpha val="70000"/>
                    </a:srgbClr>
                  </a:outerShdw>
                </a:effectLst>
              </a:rPr>
              <a:t>12 </a:t>
            </a:r>
            <a:r>
              <a:rPr lang="es-ES" sz="3550" dirty="0" err="1">
                <a:ln w="18415" cmpd="sng">
                  <a:solidFill>
                    <a:srgbClr val="FFFFFF"/>
                  </a:solidFill>
                  <a:prstDash val="solid"/>
                </a:ln>
                <a:solidFill>
                  <a:srgbClr val="FFFF00"/>
                </a:solidFill>
                <a:effectLst>
                  <a:outerShdw blurRad="63500" dir="3600000" algn="tl" rotWithShape="0">
                    <a:srgbClr val="000000">
                      <a:alpha val="70000"/>
                    </a:srgbClr>
                  </a:outerShdw>
                </a:effectLst>
              </a:rPr>
              <a:t>Rabiul</a:t>
            </a:r>
            <a:r>
              <a:rPr lang="es-ES" sz="3550" dirty="0">
                <a:ln w="18415" cmpd="sng">
                  <a:solidFill>
                    <a:srgbClr val="FFFFFF"/>
                  </a:solidFill>
                  <a:prstDash val="solid"/>
                </a:ln>
                <a:solidFill>
                  <a:srgbClr val="FFFF00"/>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00"/>
                </a:solidFill>
                <a:effectLst>
                  <a:outerShdw blurRad="63500" dir="3600000" algn="tl" rotWithShape="0">
                    <a:srgbClr val="000000">
                      <a:alpha val="70000"/>
                    </a:srgbClr>
                  </a:outerShdw>
                </a:effectLst>
              </a:rPr>
              <a:t>Awal</a:t>
            </a:r>
            <a:r>
              <a:rPr lang="es-ES" sz="3550" dirty="0">
                <a:ln w="18415" cmpd="sng">
                  <a:solidFill>
                    <a:srgbClr val="FFFFFF"/>
                  </a:solidFill>
                  <a:prstDash val="solid"/>
                </a:ln>
                <a:solidFill>
                  <a:srgbClr val="FFFF00"/>
                </a:solidFill>
                <a:effectLst>
                  <a:outerShdw blurRad="63500" dir="3600000" algn="tl" rotWithShape="0">
                    <a:srgbClr val="000000">
                      <a:alpha val="70000"/>
                    </a:srgbClr>
                  </a:outerShdw>
                </a:effectLst>
              </a:rPr>
              <a:t> 1444H</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err="1">
                <a:ln w="18415" cmpd="sng">
                  <a:solidFill>
                    <a:srgbClr val="FFFFFF"/>
                  </a:solidFill>
                  <a:prstDash val="solid"/>
                </a:ln>
                <a:solidFill>
                  <a:srgbClr val="FFFFFF"/>
                </a:solidFill>
                <a:effectLst>
                  <a:outerShdw blurRad="63500" dir="3600000" algn="tl" rotWithShape="0">
                    <a:srgbClr val="000000">
                      <a:alpha val="70000"/>
                    </a:srgbClr>
                  </a:outerShdw>
                </a:effectLst>
              </a:rPr>
              <a:t>bersamaan</a:t>
            </a:r>
            <a:r>
              <a:rPr lang="es-ES" sz="355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550" dirty="0">
                <a:ln w="18415" cmpd="sng">
                  <a:solidFill>
                    <a:srgbClr val="FFFFFF"/>
                  </a:solidFill>
                  <a:prstDash val="solid"/>
                </a:ln>
                <a:solidFill>
                  <a:srgbClr val="FFFF00"/>
                </a:solidFill>
                <a:effectLst>
                  <a:outerShdw blurRad="63500" dir="3600000" algn="tl" rotWithShape="0">
                    <a:srgbClr val="000000">
                      <a:alpha val="70000"/>
                    </a:srgbClr>
                  </a:outerShdw>
                </a:effectLst>
              </a:rPr>
              <a:t>9 </a:t>
            </a:r>
            <a:r>
              <a:rPr lang="es-ES" sz="3550" dirty="0" err="1">
                <a:ln w="18415" cmpd="sng">
                  <a:solidFill>
                    <a:srgbClr val="FFFFFF"/>
                  </a:solidFill>
                  <a:prstDash val="solid"/>
                </a:ln>
                <a:solidFill>
                  <a:srgbClr val="FFFF00"/>
                </a:solidFill>
                <a:effectLst>
                  <a:outerShdw blurRad="63500" dir="3600000" algn="tl" rotWithShape="0">
                    <a:srgbClr val="000000">
                      <a:alpha val="70000"/>
                    </a:srgbClr>
                  </a:outerShdw>
                </a:effectLst>
              </a:rPr>
              <a:t>Oktober</a:t>
            </a:r>
            <a:r>
              <a:rPr lang="es-ES" sz="3550" dirty="0">
                <a:ln w="18415" cmpd="sng">
                  <a:solidFill>
                    <a:srgbClr val="FFFFFF"/>
                  </a:solidFill>
                  <a:prstDash val="solid"/>
                </a:ln>
                <a:solidFill>
                  <a:srgbClr val="FFFF00"/>
                </a:solidFill>
                <a:effectLst>
                  <a:outerShdw blurRad="63500" dir="3600000" algn="tl" rotWithShape="0">
                    <a:srgbClr val="000000">
                      <a:alpha val="70000"/>
                    </a:srgbClr>
                  </a:outerShdw>
                </a:effectLst>
              </a:rPr>
              <a:t> 2022 </a:t>
            </a:r>
            <a:r>
              <a:rPr lang="es-ES" sz="355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rPr>
              <a:t>nanti</a:t>
            </a:r>
            <a:endParaRPr lang="en-US" sz="355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Plaque 5"/>
          <p:cNvSpPr/>
          <p:nvPr/>
        </p:nvSpPr>
        <p:spPr>
          <a:xfrm>
            <a:off x="228600" y="304800"/>
            <a:ext cx="8610600" cy="9144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Iktibar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sempena </a:t>
            </a:r>
            <a:endPar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Maulidur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Rasul SAW</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276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48661"/>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533400" y="990600"/>
            <a:ext cx="8208195"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 </a:t>
            </a:r>
          </a:p>
        </p:txBody>
      </p:sp>
      <p:sp>
        <p:nvSpPr>
          <p:cNvPr id="5" name="TextBox 4"/>
          <p:cNvSpPr txBox="1"/>
          <p:nvPr/>
        </p:nvSpPr>
        <p:spPr>
          <a:xfrm>
            <a:off x="533400" y="2971800"/>
            <a:ext cx="8208195"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p>
          <a:p>
            <a:pPr algn="ctr" fontAlgn="auto">
              <a:spcBef>
                <a:spcPts val="0"/>
              </a:spcBef>
              <a:spcAft>
                <a:spcPts val="0"/>
              </a:spcAft>
              <a:defRPr/>
            </a:pP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solidFill>
            <a:schemeClr val="tx1">
              <a:alpha val="72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137160" y="1076265"/>
            <a:ext cx="8866909" cy="5262979"/>
          </a:xfrm>
          <a:prstGeom prst="rect">
            <a:avLst/>
          </a:prstGeom>
          <a:gradFill>
            <a:gsLst>
              <a:gs pos="0">
                <a:srgbClr val="FFEFD1">
                  <a:alpha val="77000"/>
                </a:srgbClr>
              </a:gs>
              <a:gs pos="64999">
                <a:srgbClr val="F0EBD5">
                  <a:alpha val="83000"/>
                </a:srgbClr>
              </a:gs>
              <a:gs pos="100000">
                <a:srgbClr val="D1C39F"/>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tx1"/>
                </a:solidFill>
              </a:rPr>
              <a:t>Ya Allah, wahai Tuhan yang Maha Hidup lagi Maha Mentadbir segala urusan. Dengan rahmat-Mu, kami memohon pertolongan. </a:t>
            </a:r>
          </a:p>
          <a:p>
            <a:pPr algn="just"/>
            <a:endParaRPr lang="ms-MY" sz="2400" b="1" dirty="0">
              <a:solidFill>
                <a:schemeClr val="tx1"/>
              </a:solidFill>
            </a:endParaRPr>
          </a:p>
          <a:p>
            <a:pPr algn="just"/>
            <a:r>
              <a:rPr lang="ms-MY" sz="2400" b="1" dirty="0">
                <a:solidFill>
                  <a:srgbClr val="002060"/>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2400" b="1" dirty="0">
              <a:solidFill>
                <a:schemeClr val="tx1"/>
              </a:solidFill>
            </a:endParaRPr>
          </a:p>
          <a:p>
            <a:pPr algn="just"/>
            <a:r>
              <a:rPr lang="ms-MY" sz="2400" b="1" dirty="0">
                <a:solidFill>
                  <a:schemeClr val="accent6">
                    <a:lumMod val="50000"/>
                  </a:schemeClr>
                </a:solidFill>
              </a:rPr>
              <a:t>Wahai Tuhan kami! Ampunilah kami,keluarga kami dan saudara-saudara kami yang mendahului kami dalam iman, dan janganlah Engkau jadikan dalam hati kami rasa dengki terhadap orang yang beriman. Wahai Tuhan kami! sesungguhnya Engkau Maha Belas Kasih Lagi Maha </a:t>
            </a:r>
            <a:r>
              <a:rPr lang="ms-MY" sz="2400" b="1" dirty="0" smtClean="0">
                <a:solidFill>
                  <a:schemeClr val="accent6">
                    <a:lumMod val="50000"/>
                  </a:schemeClr>
                </a:solidFill>
              </a:rPr>
              <a:t>Mengasihani.</a:t>
            </a:r>
            <a:endParaRPr lang="ms-MY" sz="2400" b="1" dirty="0">
              <a:solidFill>
                <a:schemeClr val="accent6">
                  <a:lumMod val="50000"/>
                </a:schemeClr>
              </a:solidFill>
            </a:endParaRP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4242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solidFill>
            <a:schemeClr val="tx1">
              <a:lumMod val="50000"/>
              <a:lumOff val="50000"/>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وَسَلَّمْ</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solidFill>
                  <a:srgbClr val="FFFF00"/>
                </a:solidFill>
                <a:effectLst>
                  <a:innerShdw blurRad="69850" dist="43180" dir="5400000">
                    <a:srgbClr val="000000">
                      <a:alpha val="65000"/>
                    </a:srgbClr>
                  </a:innerShdw>
                </a:effectLst>
                <a:cs typeface="Traditional Arabic" pitchFamily="2" charset="-78"/>
              </a:rPr>
              <a:t> وَالْحَمْدُ للهِ رَبِّ </a:t>
            </a:r>
            <a:r>
              <a:rPr lang="ar-EG" sz="3600" b="1" dirty="0" smtClean="0">
                <a:ln w="1905"/>
                <a:solidFill>
                  <a:srgbClr val="FFFF00"/>
                </a:solidFill>
                <a:effectLst>
                  <a:innerShdw blurRad="69850" dist="43180" dir="5400000">
                    <a:srgbClr val="000000">
                      <a:alpha val="65000"/>
                    </a:srgbClr>
                  </a:innerShdw>
                </a:effectLst>
                <a:cs typeface="Traditional Arabic" pitchFamily="2" charset="-78"/>
              </a:rPr>
              <a:t>الْعَالَمِيْنَ</a:t>
            </a:r>
            <a:endParaRPr lang="en-US" sz="3600" b="1" dirty="0">
              <a:ln w="1905"/>
              <a:solidFill>
                <a:srgbClr val="FFFF00"/>
              </a:solidFill>
              <a:effectLst>
                <a:innerShdw blurRad="69850" dist="43180" dir="5400000">
                  <a:srgbClr val="000000">
                    <a:alpha val="65000"/>
                  </a:srgbClr>
                </a:inn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214369" y="1219200"/>
            <a:ext cx="8701031"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 </a:t>
            </a:r>
          </a:p>
        </p:txBody>
      </p:sp>
      <p:sp>
        <p:nvSpPr>
          <p:cNvPr id="4" name="TextBox 3"/>
          <p:cNvSpPr txBox="1"/>
          <p:nvPr/>
        </p:nvSpPr>
        <p:spPr>
          <a:xfrm>
            <a:off x="380999" y="3657600"/>
            <a:ext cx="8458201"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420695" y="867251"/>
            <a:ext cx="8342305" cy="1723549"/>
          </a:xfrm>
          <a:prstGeom prst="rect">
            <a:avLst/>
          </a:prstGeom>
          <a:solidFill>
            <a:srgbClr val="7030A0">
              <a:alpha val="51000"/>
            </a:srgbClr>
          </a:solidFill>
        </p:spPr>
        <p:txBody>
          <a:bodyPr wrap="square">
            <a:spAutoFit/>
          </a:bodyPr>
          <a:lstStyle/>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بِتَقْوَى اللهِ </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000" b="1" dirty="0">
                <a:ln w="17780" cmpd="sng">
                  <a:solidFill>
                    <a:schemeClr val="tx1"/>
                  </a:solidFill>
                  <a:prstDash val="solid"/>
                  <a:miter lim="800000"/>
                </a:ln>
                <a:solidFill>
                  <a:schemeClr val="accent6">
                    <a:lumMod val="20000"/>
                    <a:lumOff val="80000"/>
                  </a:schemeClr>
                </a:solidFill>
                <a:effectLst>
                  <a:outerShdw blurRad="50800" algn="tl" rotWithShape="0">
                    <a:srgbClr val="000000"/>
                  </a:outerShdw>
                </a:effectLst>
              </a:rPr>
              <a:t>يَا أَيُّهَا الَّذِينَ آمَنُوا اتَّقُوا اللَّهَ وَكُونُوا مَعَ الصَّادِقِينَ </a:t>
            </a:r>
            <a:endParaRPr lang="en-US" sz="4000" b="1" dirty="0">
              <a:ln w="17780" cmpd="sng">
                <a:solidFill>
                  <a:schemeClr val="tx1"/>
                </a:solidFill>
                <a:prstDash val="solid"/>
                <a:miter lim="800000"/>
              </a:ln>
              <a:solidFill>
                <a:schemeClr val="accent6">
                  <a:lumMod val="20000"/>
                  <a:lumOff val="80000"/>
                </a:schemeClr>
              </a:solidFill>
              <a:effectLst>
                <a:outerShdw blurRad="50800" algn="tl" rotWithShape="0">
                  <a:srgbClr val="000000"/>
                </a:outerShdw>
              </a:effectLst>
            </a:endParaRPr>
          </a:p>
        </p:txBody>
      </p:sp>
      <p:sp>
        <p:nvSpPr>
          <p:cNvPr id="5" name="TextBox 4"/>
          <p:cNvSpPr txBox="1"/>
          <p:nvPr/>
        </p:nvSpPr>
        <p:spPr>
          <a:xfrm>
            <a:off x="381000" y="2852187"/>
            <a:ext cx="8458200" cy="3701013"/>
          </a:xfrm>
          <a:prstGeom prst="rect">
            <a:avLst/>
          </a:prstGeom>
          <a:solidFill>
            <a:schemeClr val="bg1">
              <a:alpha val="79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Dengarlah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bermaksud</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a:t>
            </a:r>
          </a:p>
          <a:p>
            <a:pPr algn="ctr" fontAlgn="auto">
              <a:spcBef>
                <a:spcPts val="0"/>
              </a:spcBef>
              <a:spcAft>
                <a:spcPts val="0"/>
              </a:spcAft>
              <a:defRPr/>
            </a:pPr>
            <a:endParaRPr lang="es-ES" sz="105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Rectangle 9"/>
          <p:cNvSpPr/>
          <p:nvPr/>
        </p:nvSpPr>
        <p:spPr>
          <a:xfrm>
            <a:off x="2207496" y="1676400"/>
            <a:ext cx="4879104" cy="1015663"/>
          </a:xfrm>
          <a:prstGeom prst="rect">
            <a:avLst/>
          </a:prstGeom>
        </p:spPr>
        <p:txBody>
          <a:bodyPr wrap="square">
            <a:spAutoFit/>
          </a:bodyPr>
          <a:lstStyle/>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10 </a:t>
            </a:r>
            <a:r>
              <a:rPr lang="nb-NO"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Rabiul Awal </a:t>
            </a: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1444 H</a:t>
            </a:r>
          </a:p>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7 Oktober 2022</a:t>
            </a:r>
          </a:p>
        </p:txBody>
      </p:sp>
      <p:sp>
        <p:nvSpPr>
          <p:cNvPr id="4" name="Rectangle 3"/>
          <p:cNvSpPr/>
          <p:nvPr/>
        </p:nvSpPr>
        <p:spPr>
          <a:xfrm>
            <a:off x="762000" y="763489"/>
            <a:ext cx="7895080" cy="769441"/>
          </a:xfrm>
          <a:prstGeom prst="rect">
            <a:avLst/>
          </a:prstGeom>
          <a:noFill/>
        </p:spPr>
        <p:txBody>
          <a:bodyPr wrap="square" lIns="91440" tIns="45720" rIns="91440" bIns="45720">
            <a:spAutoFit/>
          </a:bodyPr>
          <a:lstStyle/>
          <a:p>
            <a:pPr algn="ctr"/>
            <a:r>
              <a:rPr lang="en-US" sz="44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Tajuk</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Khutbah </a:t>
            </a:r>
            <a:r>
              <a:rPr lang="en-US" sz="44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Hari</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en-US" sz="44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Ini</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p>
        </p:txBody>
      </p:sp>
      <p:sp>
        <p:nvSpPr>
          <p:cNvPr id="2" name="Rectangle 1"/>
          <p:cNvSpPr/>
          <p:nvPr/>
        </p:nvSpPr>
        <p:spPr>
          <a:xfrm>
            <a:off x="76200" y="3200400"/>
            <a:ext cx="8686800" cy="3139321"/>
          </a:xfrm>
          <a:prstGeom prst="rect">
            <a:avLst/>
          </a:prstGeom>
          <a:noFill/>
        </p:spPr>
        <p:txBody>
          <a:bodyPr wrap="square" lIns="91440" tIns="45720" rIns="91440" bIns="45720">
            <a:spAutoFit/>
          </a:bodyPr>
          <a:lstStyle/>
          <a:p>
            <a:pPr algn="ctr"/>
            <a:r>
              <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 “</a:t>
            </a:r>
            <a:r>
              <a:rPr lang="en-US" sz="6600" b="1" i="1" dirty="0" err="1">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Kelahiran</a:t>
            </a:r>
            <a:r>
              <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 </a:t>
            </a:r>
            <a:r>
              <a:rPr lang="en-US" sz="6600" b="1" i="1" dirty="0" err="1">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Nabi</a:t>
            </a:r>
            <a:r>
              <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 SAW </a:t>
            </a:r>
            <a:r>
              <a:rPr lang="en-US" sz="6600" b="1" i="1" dirty="0" err="1">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Pembawa</a:t>
            </a:r>
            <a:r>
              <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 </a:t>
            </a:r>
            <a:r>
              <a:rPr lang="en-US" sz="6600" b="1" i="1" dirty="0" err="1">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Hidayah</a:t>
            </a:r>
            <a:r>
              <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 </a:t>
            </a:r>
            <a:r>
              <a:rPr lang="en-US" sz="6600" b="1" i="1" dirty="0" err="1">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dan</a:t>
            </a:r>
            <a:r>
              <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 </a:t>
            </a:r>
            <a:r>
              <a:rPr lang="en-US" sz="6600" b="1" i="1" dirty="0" err="1">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Rahmat</a:t>
            </a:r>
            <a:r>
              <a:rPr lang="en-US" sz="6600" b="1" i="1" dirty="0" smtClean="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a:t>
            </a:r>
            <a:endPar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2461260" y="1683326"/>
            <a:ext cx="3962400" cy="983674"/>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Bulan </a:t>
            </a:r>
            <a:r>
              <a:rPr lang="sv-SE" sz="2400" b="1" dirty="0">
                <a:ln w="1905"/>
                <a:solidFill>
                  <a:srgbClr val="002060"/>
                </a:solidFill>
                <a:effectLst>
                  <a:innerShdw blurRad="69850" dist="43180" dir="5400000">
                    <a:srgbClr val="000000">
                      <a:alpha val="65000"/>
                    </a:srgbClr>
                  </a:innerShdw>
                </a:effectLst>
              </a:rPr>
              <a:t>istimewa kepada umat Islam sedunia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Down Arrow 15"/>
          <p:cNvSpPr/>
          <p:nvPr/>
        </p:nvSpPr>
        <p:spPr>
          <a:xfrm rot="16200000">
            <a:off x="4842164" y="3539837"/>
            <a:ext cx="762000" cy="84512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Down Arrow 11"/>
          <p:cNvSpPr/>
          <p:nvPr/>
        </p:nvSpPr>
        <p:spPr>
          <a:xfrm>
            <a:off x="1524000" y="914399"/>
            <a:ext cx="914400" cy="2438401"/>
          </a:xfrm>
          <a:prstGeom prst="downArrow">
            <a:avLst>
              <a:gd name="adj1" fmla="val 39610"/>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Down Arrow 6"/>
          <p:cNvSpPr/>
          <p:nvPr/>
        </p:nvSpPr>
        <p:spPr>
          <a:xfrm>
            <a:off x="4229100" y="831273"/>
            <a:ext cx="762000" cy="84512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Down Arrow 10"/>
          <p:cNvSpPr/>
          <p:nvPr/>
        </p:nvSpPr>
        <p:spPr>
          <a:xfrm>
            <a:off x="2529148" y="4260273"/>
            <a:ext cx="762000" cy="84512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ounded Rectangle 12"/>
          <p:cNvSpPr/>
          <p:nvPr/>
        </p:nvSpPr>
        <p:spPr>
          <a:xfrm>
            <a:off x="152400" y="3429000"/>
            <a:ext cx="4709160" cy="1066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Bulan </a:t>
            </a:r>
            <a:r>
              <a:rPr lang="sv-SE" sz="2400" b="1" dirty="0">
                <a:ln w="1905"/>
                <a:solidFill>
                  <a:srgbClr val="002060"/>
                </a:solidFill>
                <a:effectLst>
                  <a:innerShdw blurRad="69850" dist="43180" dir="5400000">
                    <a:srgbClr val="000000">
                      <a:alpha val="65000"/>
                    </a:srgbClr>
                  </a:innerShdw>
                </a:effectLst>
              </a:rPr>
              <a:t>kelahiran junjungan besar Nabi Muhammad SAW </a:t>
            </a:r>
            <a:endParaRPr lang="en-US" sz="2400" b="1" dirty="0" smtClean="0">
              <a:ln w="1905"/>
              <a:solidFill>
                <a:srgbClr val="002060"/>
              </a:solidFill>
              <a:effectLst>
                <a:innerShdw blurRad="69850" dist="43180" dir="5400000">
                  <a:srgbClr val="000000">
                    <a:alpha val="65000"/>
                  </a:srgbClr>
                </a:innerShdw>
              </a:effectLst>
            </a:endParaRPr>
          </a:p>
        </p:txBody>
      </p:sp>
      <p:sp>
        <p:nvSpPr>
          <p:cNvPr id="3" name="Oval 2"/>
          <p:cNvSpPr/>
          <p:nvPr/>
        </p:nvSpPr>
        <p:spPr>
          <a:xfrm>
            <a:off x="914400" y="228600"/>
            <a:ext cx="7391400" cy="838200"/>
          </a:xfrm>
          <a:prstGeom prst="ellipse">
            <a:avLst/>
          </a:prstGeom>
          <a:ln w="635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3600" dirty="0">
                <a:ln w="18415" cmpd="sng">
                  <a:solidFill>
                    <a:srgbClr val="FFFFFF"/>
                  </a:solidFill>
                  <a:prstDash val="solid"/>
                </a:ln>
                <a:solidFill>
                  <a:srgbClr val="FFFFFF"/>
                </a:solidFill>
                <a:effectLst>
                  <a:outerShdw blurRad="63500" dir="3600000" algn="tl" rotWithShape="0">
                    <a:srgbClr val="000000">
                      <a:alpha val="70000"/>
                    </a:srgbClr>
                  </a:outerShdw>
                </a:effectLst>
              </a:rPr>
              <a:t>Rabi’ul Awwal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ounded Rectangle 13"/>
          <p:cNvSpPr/>
          <p:nvPr/>
        </p:nvSpPr>
        <p:spPr>
          <a:xfrm>
            <a:off x="5627370" y="3124200"/>
            <a:ext cx="3364230" cy="17525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Nabi </a:t>
            </a:r>
            <a:r>
              <a:rPr lang="sv-SE" sz="2400" b="1" dirty="0">
                <a:ln w="1905"/>
                <a:solidFill>
                  <a:srgbClr val="002060"/>
                </a:solidFill>
                <a:effectLst>
                  <a:innerShdw blurRad="69850" dist="43180" dir="5400000">
                    <a:srgbClr val="000000">
                      <a:alpha val="65000"/>
                    </a:srgbClr>
                  </a:innerShdw>
                </a:effectLst>
              </a:rPr>
              <a:t>akhir zaman yang diutuskan untuk membawa rahmat ke sekalian alam</a:t>
            </a:r>
            <a:endParaRPr lang="en-US" sz="2400" b="1" dirty="0" smtClean="0">
              <a:ln w="1905"/>
              <a:solidFill>
                <a:srgbClr val="002060"/>
              </a:solidFill>
              <a:effectLst>
                <a:innerShdw blurRad="69850" dist="43180" dir="5400000">
                  <a:srgbClr val="000000">
                    <a:alpha val="65000"/>
                  </a:srgbClr>
                </a:innerShdw>
              </a:effectLst>
            </a:endParaRPr>
          </a:p>
        </p:txBody>
      </p:sp>
      <p:sp>
        <p:nvSpPr>
          <p:cNvPr id="15" name="Rounded Rectangle 14"/>
          <p:cNvSpPr/>
          <p:nvPr/>
        </p:nvSpPr>
        <p:spPr>
          <a:xfrm>
            <a:off x="838200" y="5185412"/>
            <a:ext cx="4408170" cy="1443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Kisah </a:t>
            </a:r>
            <a:r>
              <a:rPr lang="sv-SE" sz="2400" b="1" dirty="0">
                <a:ln w="1905"/>
                <a:solidFill>
                  <a:srgbClr val="002060"/>
                </a:solidFill>
                <a:effectLst>
                  <a:innerShdw blurRad="69850" dist="43180" dir="5400000">
                    <a:srgbClr val="000000">
                      <a:alpha val="65000"/>
                    </a:srgbClr>
                  </a:innerShdw>
                </a:effectLst>
              </a:rPr>
              <a:t>kelahiran yang membawa bersamanya kiriman hidayah dan </a:t>
            </a:r>
            <a:r>
              <a:rPr lang="sv-SE" sz="2400" b="1" dirty="0" smtClean="0">
                <a:ln w="1905"/>
                <a:solidFill>
                  <a:srgbClr val="002060"/>
                </a:solidFill>
                <a:effectLst>
                  <a:innerShdw blurRad="69850" dist="43180" dir="5400000">
                    <a:srgbClr val="000000">
                      <a:alpha val="65000"/>
                    </a:srgbClr>
                  </a:innerShdw>
                </a:effectLst>
              </a:rPr>
              <a:t>rahmat</a:t>
            </a:r>
            <a:endParaRPr lang="en-US" sz="2400" b="1" dirty="0" smtClean="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1169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19200" y="1981200"/>
            <a:ext cx="6800850" cy="983674"/>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Merangkumi </a:t>
            </a:r>
            <a:r>
              <a:rPr lang="sv-SE" sz="2400" b="1" dirty="0">
                <a:ln w="1905"/>
                <a:solidFill>
                  <a:srgbClr val="002060"/>
                </a:solidFill>
                <a:effectLst>
                  <a:innerShdw blurRad="69850" dist="43180" dir="5400000">
                    <a:srgbClr val="000000">
                      <a:alpha val="65000"/>
                    </a:srgbClr>
                  </a:innerShdw>
                </a:effectLst>
              </a:rPr>
              <a:t>pelbagai aspek kehidupan manusia termasuk </a:t>
            </a:r>
            <a:r>
              <a:rPr lang="sv-SE" sz="2400" b="1" dirty="0">
                <a:ln w="1905"/>
                <a:solidFill>
                  <a:srgbClr val="FF0000"/>
                </a:solidFill>
                <a:effectLst>
                  <a:innerShdw blurRad="69850" dist="43180" dir="5400000">
                    <a:srgbClr val="000000">
                      <a:alpha val="65000"/>
                    </a:srgbClr>
                  </a:innerShdw>
                </a:effectLst>
              </a:rPr>
              <a:t>aqidah</a:t>
            </a:r>
            <a:r>
              <a:rPr lang="sv-SE" sz="2400" b="1" dirty="0">
                <a:ln w="1905"/>
                <a:solidFill>
                  <a:srgbClr val="002060"/>
                </a:solidFill>
                <a:effectLst>
                  <a:innerShdw blurRad="69850" dist="43180" dir="5400000">
                    <a:srgbClr val="000000">
                      <a:alpha val="65000"/>
                    </a:srgbClr>
                  </a:innerShdw>
                </a:effectLst>
              </a:rPr>
              <a:t>, </a:t>
            </a:r>
            <a:r>
              <a:rPr lang="sv-SE" sz="2400" b="1" dirty="0">
                <a:ln w="1905"/>
                <a:solidFill>
                  <a:srgbClr val="FF0000"/>
                </a:solidFill>
                <a:effectLst>
                  <a:innerShdw blurRad="69850" dist="43180" dir="5400000">
                    <a:srgbClr val="000000">
                      <a:alpha val="65000"/>
                    </a:srgbClr>
                  </a:innerShdw>
                </a:effectLst>
              </a:rPr>
              <a:t>syariah</a:t>
            </a:r>
            <a:r>
              <a:rPr lang="sv-SE" sz="2400" b="1" dirty="0">
                <a:ln w="1905"/>
                <a:solidFill>
                  <a:srgbClr val="002060"/>
                </a:solidFill>
                <a:effectLst>
                  <a:innerShdw blurRad="69850" dist="43180" dir="5400000">
                    <a:srgbClr val="000000">
                      <a:alpha val="65000"/>
                    </a:srgbClr>
                  </a:innerShdw>
                </a:effectLst>
              </a:rPr>
              <a:t> dan </a:t>
            </a:r>
            <a:r>
              <a:rPr lang="sv-SE" sz="2400" b="1" dirty="0">
                <a:ln w="1905"/>
                <a:solidFill>
                  <a:srgbClr val="FF0000"/>
                </a:solidFill>
                <a:effectLst>
                  <a:innerShdw blurRad="69850" dist="43180" dir="5400000">
                    <a:srgbClr val="000000">
                      <a:alpha val="65000"/>
                    </a:srgbClr>
                  </a:innerShdw>
                </a:effectLst>
              </a:rPr>
              <a:t>akhlak</a:t>
            </a:r>
            <a:endParaRPr lang="en-US" sz="2400" b="1" dirty="0">
              <a:ln w="10541" cmpd="sng">
                <a:solidFill>
                  <a:schemeClr val="accent1">
                    <a:shade val="88000"/>
                    <a:satMod val="110000"/>
                  </a:schemeClr>
                </a:solidFill>
                <a:prstDash val="solid"/>
              </a:ln>
              <a:solidFill>
                <a:srgbClr val="FF0000"/>
              </a:solidFill>
            </a:endParaRPr>
          </a:p>
        </p:txBody>
      </p:sp>
      <p:sp>
        <p:nvSpPr>
          <p:cNvPr id="7" name="Down Arrow 6"/>
          <p:cNvSpPr/>
          <p:nvPr/>
        </p:nvSpPr>
        <p:spPr>
          <a:xfrm>
            <a:off x="4191000" y="1059873"/>
            <a:ext cx="762000" cy="84512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ounded Rectangle 12"/>
          <p:cNvSpPr/>
          <p:nvPr/>
        </p:nvSpPr>
        <p:spPr>
          <a:xfrm>
            <a:off x="701040" y="3505200"/>
            <a:ext cx="448056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3200" b="1" dirty="0" smtClean="0">
                <a:ln w="1905"/>
                <a:solidFill>
                  <a:srgbClr val="FF0000"/>
                </a:solidFill>
                <a:effectLst>
                  <a:innerShdw blurRad="69850" dist="43180" dir="5400000">
                    <a:srgbClr val="000000">
                      <a:alpha val="65000"/>
                    </a:srgbClr>
                  </a:innerShdw>
                </a:effectLst>
              </a:rPr>
              <a:t>Pembersihan  Aqidah</a:t>
            </a:r>
            <a:endParaRPr lang="en-US" sz="3200" b="1" dirty="0" smtClean="0">
              <a:ln w="1905"/>
              <a:solidFill>
                <a:srgbClr val="FF0000"/>
              </a:solidFill>
              <a:effectLst>
                <a:innerShdw blurRad="69850" dist="43180" dir="5400000">
                  <a:srgbClr val="000000">
                    <a:alpha val="65000"/>
                  </a:srgbClr>
                </a:innerShdw>
              </a:effectLst>
            </a:endParaRPr>
          </a:p>
        </p:txBody>
      </p:sp>
      <p:sp>
        <p:nvSpPr>
          <p:cNvPr id="3" name="Oval 2"/>
          <p:cNvSpPr/>
          <p:nvPr/>
        </p:nvSpPr>
        <p:spPr>
          <a:xfrm>
            <a:off x="914400" y="228600"/>
            <a:ext cx="7391400" cy="1025236"/>
          </a:xfrm>
          <a:prstGeom prst="ellipse">
            <a:avLst/>
          </a:prstGeom>
          <a:ln w="635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400" dirty="0">
                <a:ln w="18415" cmpd="sng">
                  <a:solidFill>
                    <a:srgbClr val="FFFFFF"/>
                  </a:solidFill>
                  <a:prstDash val="solid"/>
                </a:ln>
                <a:solidFill>
                  <a:srgbClr val="FFFFFF"/>
                </a:solidFill>
                <a:effectLst>
                  <a:outerShdw blurRad="63500" dir="3600000" algn="tl" rotWithShape="0">
                    <a:srgbClr val="000000">
                      <a:alpha val="70000"/>
                    </a:srgbClr>
                  </a:outerShdw>
                </a:effectLst>
              </a:rPr>
              <a:t>Hidayah dan rahmat daripada kelahiran Rasulullah SAW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ounded Rectangle 14"/>
          <p:cNvSpPr/>
          <p:nvPr/>
        </p:nvSpPr>
        <p:spPr>
          <a:xfrm>
            <a:off x="533400" y="4724400"/>
            <a:ext cx="83058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Baginda SAW membimbing umat manusia kepada mentauhidkan Allah setelah masyarakat dunia kehilangan arah sehingga meluasnya syirik dengan penyembahan berhala, api, pokok, binatang, bulan, bintang, matahari dan </a:t>
            </a:r>
            <a:r>
              <a:rPr lang="sv-SE" sz="2400" b="1" dirty="0" smtClean="0">
                <a:ln w="1905"/>
                <a:solidFill>
                  <a:srgbClr val="002060"/>
                </a:solidFill>
                <a:effectLst>
                  <a:innerShdw blurRad="69850" dist="43180" dir="5400000">
                    <a:srgbClr val="000000">
                      <a:alpha val="65000"/>
                    </a:srgbClr>
                  </a:innerShdw>
                </a:effectLst>
              </a:rPr>
              <a:t>sebagainya</a:t>
            </a:r>
            <a:endParaRPr lang="en-US" sz="2400" b="1" dirty="0" smtClean="0">
              <a:ln w="1905"/>
              <a:solidFill>
                <a:srgbClr val="002060"/>
              </a:solidFill>
              <a:effectLst>
                <a:innerShdw blurRad="69850" dist="43180" dir="5400000">
                  <a:srgbClr val="000000">
                    <a:alpha val="65000"/>
                  </a:srgbClr>
                </a:innerShdw>
              </a:effectLst>
            </a:endParaRPr>
          </a:p>
        </p:txBody>
      </p:sp>
      <p:sp>
        <p:nvSpPr>
          <p:cNvPr id="5" name="Bent Arrow 4"/>
          <p:cNvSpPr/>
          <p:nvPr/>
        </p:nvSpPr>
        <p:spPr>
          <a:xfrm rot="5400000">
            <a:off x="5312093" y="3559494"/>
            <a:ext cx="1034416" cy="129540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4668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sp>
        <p:nvSpPr>
          <p:cNvPr id="13" name="Rounded Rectangle 12"/>
          <p:cNvSpPr/>
          <p:nvPr/>
        </p:nvSpPr>
        <p:spPr>
          <a:xfrm>
            <a:off x="533400" y="381000"/>
            <a:ext cx="448056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3200" b="1" dirty="0">
                <a:ln w="1905"/>
                <a:solidFill>
                  <a:srgbClr val="FF0000"/>
                </a:solidFill>
                <a:effectLst>
                  <a:innerShdw blurRad="69850" dist="43180" dir="5400000">
                    <a:srgbClr val="000000">
                      <a:alpha val="65000"/>
                    </a:srgbClr>
                  </a:innerShdw>
                </a:effectLst>
              </a:rPr>
              <a:t>S</a:t>
            </a:r>
            <a:r>
              <a:rPr lang="sv-SE" sz="3200" b="1" dirty="0" smtClean="0">
                <a:ln w="1905"/>
                <a:solidFill>
                  <a:srgbClr val="FF0000"/>
                </a:solidFill>
                <a:effectLst>
                  <a:innerShdw blurRad="69850" dist="43180" dir="5400000">
                    <a:srgbClr val="000000">
                      <a:alpha val="65000"/>
                    </a:srgbClr>
                  </a:innerShdw>
                </a:effectLst>
              </a:rPr>
              <a:t>yariat Perundangan </a:t>
            </a:r>
            <a:endParaRPr lang="en-US" sz="3200" b="1" dirty="0" smtClean="0">
              <a:ln w="1905"/>
              <a:solidFill>
                <a:srgbClr val="FF0000"/>
              </a:solidFill>
              <a:effectLst>
                <a:innerShdw blurRad="69850" dist="43180" dir="5400000">
                  <a:srgbClr val="000000">
                    <a:alpha val="65000"/>
                  </a:srgbClr>
                </a:innerShdw>
              </a:effectLst>
            </a:endParaRPr>
          </a:p>
        </p:txBody>
      </p:sp>
      <p:sp>
        <p:nvSpPr>
          <p:cNvPr id="15" name="Rounded Rectangle 14"/>
          <p:cNvSpPr/>
          <p:nvPr/>
        </p:nvSpPr>
        <p:spPr>
          <a:xfrm>
            <a:off x="365760" y="1600200"/>
            <a:ext cx="8305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Diperlihatkan </a:t>
            </a:r>
            <a:r>
              <a:rPr lang="sv-SE" sz="2400" b="1" dirty="0">
                <a:ln w="1905"/>
                <a:solidFill>
                  <a:srgbClr val="002060"/>
                </a:solidFill>
                <a:effectLst>
                  <a:innerShdw blurRad="69850" dist="43180" dir="5400000">
                    <a:srgbClr val="000000">
                      <a:alpha val="65000"/>
                    </a:srgbClr>
                  </a:innerShdw>
                </a:effectLst>
              </a:rPr>
              <a:t>oleh Baginda </a:t>
            </a:r>
            <a:r>
              <a:rPr lang="sv-SE" sz="2400" b="1" dirty="0" smtClean="0">
                <a:ln w="1905"/>
                <a:solidFill>
                  <a:srgbClr val="002060"/>
                </a:solidFill>
                <a:effectLst>
                  <a:innerShdw blurRad="69850" dist="43180" dir="5400000">
                    <a:srgbClr val="000000">
                      <a:alpha val="65000"/>
                    </a:srgbClr>
                  </a:innerShdw>
                </a:effectLst>
              </a:rPr>
              <a:t>SAW </a:t>
            </a:r>
            <a:r>
              <a:rPr lang="sv-SE" sz="2400" b="1" dirty="0">
                <a:ln w="1905"/>
                <a:solidFill>
                  <a:srgbClr val="002060"/>
                </a:solidFill>
                <a:effectLst>
                  <a:innerShdw blurRad="69850" dist="43180" dir="5400000">
                    <a:srgbClr val="000000">
                      <a:alpha val="65000"/>
                    </a:srgbClr>
                  </a:innerShdw>
                </a:effectLst>
              </a:rPr>
              <a:t>sama ada melalui teori dan amali dengan sunnah perkataan, perlakuan dan persetujuan</a:t>
            </a:r>
            <a:endParaRPr lang="en-US" sz="2400" b="1" dirty="0" smtClean="0">
              <a:ln w="1905"/>
              <a:solidFill>
                <a:srgbClr val="002060"/>
              </a:solidFill>
              <a:effectLst>
                <a:innerShdw blurRad="69850" dist="43180" dir="5400000">
                  <a:srgbClr val="000000">
                    <a:alpha val="65000"/>
                  </a:srgbClr>
                </a:innerShdw>
              </a:effectLst>
            </a:endParaRPr>
          </a:p>
        </p:txBody>
      </p:sp>
      <p:sp>
        <p:nvSpPr>
          <p:cNvPr id="5" name="Bent Arrow 4"/>
          <p:cNvSpPr/>
          <p:nvPr/>
        </p:nvSpPr>
        <p:spPr>
          <a:xfrm rot="5400000">
            <a:off x="5144453" y="435294"/>
            <a:ext cx="1034416" cy="129540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8" name="Rounded Rectangle 7"/>
          <p:cNvSpPr/>
          <p:nvPr/>
        </p:nvSpPr>
        <p:spPr>
          <a:xfrm>
            <a:off x="365760" y="2971800"/>
            <a:ext cx="8305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 </a:t>
            </a:r>
            <a:r>
              <a:rPr lang="sv-SE" sz="2400" b="1" dirty="0">
                <a:ln w="1905"/>
                <a:solidFill>
                  <a:srgbClr val="002060"/>
                </a:solidFill>
                <a:effectLst>
                  <a:innerShdw blurRad="69850" dist="43180" dir="5400000">
                    <a:srgbClr val="000000">
                      <a:alpha val="65000"/>
                    </a:srgbClr>
                  </a:innerShdw>
                </a:effectLst>
              </a:rPr>
              <a:t>Syariat yang memenuhi segala keperluan dan menepati segala kepentingan manusiawi</a:t>
            </a:r>
            <a:endParaRPr lang="en-US" sz="2400" b="1" dirty="0" smtClean="0">
              <a:ln w="1905"/>
              <a:solidFill>
                <a:srgbClr val="002060"/>
              </a:solidFill>
              <a:effectLst>
                <a:innerShdw blurRad="69850" dist="43180" dir="5400000">
                  <a:srgbClr val="000000">
                    <a:alpha val="65000"/>
                  </a:srgbClr>
                </a:innerShdw>
              </a:effectLst>
            </a:endParaRPr>
          </a:p>
        </p:txBody>
      </p:sp>
      <p:sp>
        <p:nvSpPr>
          <p:cNvPr id="9" name="Rounded Rectangle 8"/>
          <p:cNvSpPr/>
          <p:nvPr/>
        </p:nvSpPr>
        <p:spPr>
          <a:xfrm>
            <a:off x="369570" y="4305300"/>
            <a:ext cx="8305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Syariat yang benar-benar membela setiap golongan dalam masyarakat manusia sama yang kaya atau miskin, pemimpin atau rakyat</a:t>
            </a:r>
            <a:endParaRPr lang="en-US" sz="2400" b="1" dirty="0" smtClean="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68263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12407010</TotalTime>
  <Words>1365</Words>
  <Application>Microsoft Office PowerPoint</Application>
  <PresentationFormat>On-screen Show (4:3)</PresentationFormat>
  <Paragraphs>155</Paragraphs>
  <Slides>40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40</vt:i4>
      </vt:variant>
    </vt:vector>
  </HeadingPairs>
  <TitlesOfParts>
    <vt:vector size="57" baseType="lpstr">
      <vt:lpstr>Arial Unicode MS</vt:lpstr>
      <vt:lpstr>Aharoni</vt:lpstr>
      <vt:lpstr>AR JULIAN</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438</cp:revision>
  <dcterms:created xsi:type="dcterms:W3CDTF">2017-12-24T04:47:57Z</dcterms:created>
  <dcterms:modified xsi:type="dcterms:W3CDTF">2022-10-05T14:41:11Z</dcterms:modified>
</cp:coreProperties>
</file>